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4" r:id="rId6"/>
    <p:sldId id="261" r:id="rId7"/>
    <p:sldId id="280" r:id="rId8"/>
    <p:sldId id="262" r:id="rId9"/>
    <p:sldId id="263" r:id="rId10"/>
    <p:sldId id="264" r:id="rId11"/>
    <p:sldId id="281" r:id="rId12"/>
    <p:sldId id="282" r:id="rId13"/>
    <p:sldId id="265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00"/>
    <a:srgbClr val="FFFF66"/>
    <a:srgbClr val="FF9900"/>
    <a:srgbClr val="FABD8A"/>
    <a:srgbClr val="FFABAD"/>
    <a:srgbClr val="8BF98E"/>
    <a:srgbClr val="FF9933"/>
    <a:srgbClr val="FF7C8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7A61-47E5-4674-979C-CC691CBF1690}" type="datetimeFigureOut">
              <a:rPr lang="en-US" smtClean="0"/>
              <a:pPr/>
              <a:t>7/9/2011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96C2-8171-44F5-BF2D-1F6961A3D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75232"/>
            <a:ext cx="9144000" cy="2631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</a:t>
            </a:r>
            <a:r>
              <a:rPr lang="es-PE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étodos</a:t>
            </a:r>
            <a:r>
              <a:rPr lang="es-P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de Plantación </a:t>
            </a:r>
          </a:p>
          <a:p>
            <a:pPr algn="ctr"/>
            <a:r>
              <a:rPr lang="es-P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de Iglesias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9" name="Picture 8" descr="Church 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31" y="533400"/>
            <a:ext cx="296087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457200"/>
            <a:ext cx="8534400" cy="6096000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 ¡Capacite</a:t>
            </a: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 ¡Capacite!  ¡Capacite!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Capacite al equipo inicial.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Capacite a los capacitadores.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Desarrolle materiales sencillos que pueden usarse en forma reproducible.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Desarrolle una estrategia de capacitación a diferentes niveles.</a:t>
            </a:r>
          </a:p>
        </p:txBody>
      </p:sp>
      <p:pic>
        <p:nvPicPr>
          <p:cNvPr id="4" name="Picture 3" descr="EMT IV - May5-7-2011 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400" y="838200"/>
            <a:ext cx="1854200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685800"/>
            <a:ext cx="7620000" cy="5486400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PE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 Determine </a:t>
            </a:r>
            <a:r>
              <a:rPr lang="es-PE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lugar de plantación.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¿Qué está diciendo Dios?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¿Dónde está obrando el Señor ya?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¿Dónde están los lugares de mayor respuesta?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BF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0" y="533400"/>
            <a:ext cx="7696200" cy="5715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6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Comience el primer grupo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casa de un creyente que vive en el área de la plantación.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casa de una persona de paz.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casa de una persona alcanzada en una actividad evangelística.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err="1" smtClean="0"/>
              <a:t>LaL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304800"/>
            <a:ext cx="8610600" cy="6248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AutoNum type="arabicPeriod" startAt="7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Expanda la base de los grupos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multiplicación de grupos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plantación de nuevos grupos</a:t>
            </a:r>
          </a:p>
          <a:p>
            <a:pPr marL="342900" indent="-342900"/>
            <a:endParaRPr lang="es-P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>
              <a:buAutoNum type="arabicPeriod" startAt="8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pierda el enfoque</a:t>
            </a:r>
          </a:p>
          <a:p>
            <a:pPr marL="342900" indent="-342900"/>
            <a:endPara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0" y="3581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0" y="327660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4114800"/>
            <a:ext cx="7620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2895600"/>
            <a:ext cx="6096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41910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48768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6" idx="3"/>
          </p:cNvCxnSpPr>
          <p:nvPr/>
        </p:nvCxnSpPr>
        <p:spPr>
          <a:xfrm flipV="1">
            <a:off x="6629400" y="3796926"/>
            <a:ext cx="329033" cy="16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77000" y="381000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286613">
            <a:off x="6477762" y="4039362"/>
            <a:ext cx="381000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239000" y="4343400"/>
            <a:ext cx="4572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533673">
            <a:off x="6362577" y="3555551"/>
            <a:ext cx="654993" cy="3512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3669600">
            <a:off x="7471519" y="3007434"/>
            <a:ext cx="331064" cy="61425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20335122">
            <a:off x="7010400" y="4572000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838200"/>
            <a:ext cx="7315200" cy="5105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9.Enfatice la multiplicación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líderes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grupos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Iglesias en casa o Iglesias celulares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Redes de iglesias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0"/>
            <a:ext cx="12192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838200"/>
            <a:ext cx="9144000" cy="3810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La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Plantaci</a:t>
            </a:r>
            <a:r>
              <a:rPr lang="es-PE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ón</a:t>
            </a:r>
            <a:r>
              <a:rPr lang="es-P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de </a:t>
            </a:r>
          </a:p>
          <a:p>
            <a:pPr algn="ctr"/>
            <a:r>
              <a:rPr lang="es-P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Iglesias en Casa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6" name="Picture 5" descr="Célula, Casa de Eunice, octubre, 2005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0" y="381000"/>
            <a:ext cx="9144000" cy="5943600"/>
          </a:xfrm>
          <a:prstGeom prst="left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Una iglesia no es una institución compleja;</a:t>
            </a:r>
          </a:p>
          <a:p>
            <a:pPr algn="ctr"/>
            <a:r>
              <a:rPr lang="es-PE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Sino es un organismo vivo y creciente.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-Down Arrow 2"/>
          <p:cNvSpPr/>
          <p:nvPr/>
        </p:nvSpPr>
        <p:spPr>
          <a:xfrm>
            <a:off x="1447800" y="0"/>
            <a:ext cx="6096000" cy="6858000"/>
          </a:xfrm>
          <a:prstGeom prst="up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Tres etapas básicas:  </a:t>
            </a:r>
          </a:p>
          <a:p>
            <a:pPr algn="ctr"/>
            <a:r>
              <a:rPr lang="es-PE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oración es fundamental en todas de ellas.</a:t>
            </a:r>
            <a:endParaRPr lang="en-US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MC900048040[1]PRAY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1314286" cy="18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BF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" y="152400"/>
            <a:ext cx="3962400" cy="3733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Desarrollar algún tipo de alcance evangelístico para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ganar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personas para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Cristo.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2667000"/>
            <a:ext cx="4114800" cy="403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Reunirse como un grupo de alcance con estos creyentes nuevos hasta que algunos de ellos se bauticen.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52400"/>
            <a:ext cx="3657600" cy="3581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Hacerse iglesia.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16764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0" y="457200"/>
            <a:ext cx="9144000" cy="6019800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Comience la iglesia con personas no </a:t>
            </a:r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alcanzadas </a:t>
            </a:r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 con nuevos creyentes. </a:t>
            </a:r>
          </a:p>
          <a:p>
            <a:pPr algn="ctr">
              <a:buFont typeface="Arial" pitchFamily="34" charset="0"/>
              <a:buChar char="•"/>
            </a:pPr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Busque un obrero capacitado para empezar la obra.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228600"/>
            <a:ext cx="9144000" cy="4038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poder hablar de cómo plantar, o sea, iniciar nuevas iglesias es necesario tener bien en claro lo que es una iglesia en su forma esencial.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4038600"/>
            <a:ext cx="8458200" cy="2514600"/>
          </a:xfrm>
          <a:prstGeom prst="ellipse">
            <a:avLst/>
          </a:prstGeom>
          <a:solidFill>
            <a:srgbClr val="8970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¿Cómo definiría usted una iglesia?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0" y="0"/>
            <a:ext cx="9144000" cy="68580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Después:</a:t>
            </a:r>
          </a:p>
          <a:p>
            <a:pPr>
              <a:buFont typeface="Arial" pitchFamily="34" charset="0"/>
              <a:buChar char="•"/>
            </a:pPr>
            <a:r>
              <a:rPr lang="es-P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 buen grupo que aceptan a Cristo.</a:t>
            </a:r>
          </a:p>
          <a:p>
            <a:pPr>
              <a:buFont typeface="Arial" pitchFamily="34" charset="0"/>
              <a:buChar char="•"/>
            </a:pPr>
            <a:r>
              <a:rPr lang="es-P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Discipule este grupo de nuevos creyentes.</a:t>
            </a:r>
          </a:p>
          <a:p>
            <a:pPr>
              <a:buFont typeface="Arial" pitchFamily="34" charset="0"/>
              <a:buChar char="•"/>
            </a:pPr>
            <a:r>
              <a:rPr lang="es-P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Formen un grupo de 2 o 3 personas hasta tantos que pueden caber en el lugar de reunión.</a:t>
            </a:r>
          </a:p>
          <a:p>
            <a:pPr>
              <a:buFont typeface="Arial" pitchFamily="34" charset="0"/>
              <a:buChar char="•"/>
            </a:pPr>
            <a:r>
              <a:rPr lang="es-P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grupo, “Grupo de Alcance”, funciona como iglesia pero no es iglesia.</a:t>
            </a:r>
          </a:p>
          <a:p>
            <a:pPr>
              <a:buFont typeface="Arial" pitchFamily="34" charset="0"/>
              <a:buChar char="•"/>
            </a:pPr>
            <a:r>
              <a:rPr lang="es-P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Enseñe que los nuevos creyentes tienen que bautizarse.</a:t>
            </a:r>
          </a:p>
          <a:p>
            <a:pPr algn="ctr"/>
            <a:endParaRPr lang="es-PE" dirty="0" smtClean="0"/>
          </a:p>
          <a:p>
            <a:pPr algn="ctr"/>
            <a:endParaRPr lang="en-US" dirty="0"/>
          </a:p>
        </p:txBody>
      </p:sp>
      <p:pic>
        <p:nvPicPr>
          <p:cNvPr id="4" name="Picture 3" descr="Cell in our hom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86545">
            <a:off x="282774" y="498090"/>
            <a:ext cx="2266859" cy="1700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" y="304800"/>
            <a:ext cx="8534400" cy="6172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Después que haya nuevos creyentes bautizados ya es iglesia.</a:t>
            </a:r>
          </a:p>
          <a:p>
            <a:pPr>
              <a:buFont typeface="Arial" pitchFamily="34" charset="0"/>
              <a:buChar char="•"/>
            </a:pP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En el mismo día de los bautismos iniciales puede, como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iglesia,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servir la cena del Señor.</a:t>
            </a:r>
          </a:p>
          <a:p>
            <a:pPr>
              <a:buFont typeface="Arial" pitchFamily="34" charset="0"/>
              <a:buChar char="•"/>
            </a:pP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El discipulado continúa.</a:t>
            </a:r>
          </a:p>
          <a:p>
            <a:pPr>
              <a:buFont typeface="Arial" pitchFamily="34" charset="0"/>
              <a:buChar char="•"/>
            </a:pP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El líder y otros obreros apoyan la nueva iglesia para poder madurar y reproducirse.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Picture 3" descr="Baptisms 1-2-11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"/>
            <a:ext cx="23876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0"/>
            <a:ext cx="44958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Una iglesia es:</a:t>
            </a:r>
          </a:p>
          <a:p>
            <a:endParaRPr lang="es-P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Una iglesia local es un grupo de creyentes bautizados unidos por el Espíritu Santo en comunidad para el propósito de la adoración, el compañerismo, el testimonio, la enseñanza y el ministerio.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3" descr="Culto de Celebracion 24-IX-06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240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EB Emanuel, Barranco 1-16-1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elll-Eunice, 31 de enero, 06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343400"/>
            <a:ext cx="3149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457200"/>
            <a:ext cx="5943600" cy="5867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Hechos 14:21-28</a:t>
            </a:r>
          </a:p>
          <a:p>
            <a:pPr algn="ctr">
              <a:buFont typeface="Wingdings" pitchFamily="2" charset="2"/>
              <a:buChar char="§"/>
            </a:pPr>
            <a:endParaRPr lang="es-P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Evangelizar – Hacer discípulos</a:t>
            </a: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Fortalecer los discípulos</a:t>
            </a: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Designar líderes</a:t>
            </a: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Orar – Ayunar</a:t>
            </a: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Encomendarles al Señor</a:t>
            </a: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Regresar y dar informe</a:t>
            </a:r>
          </a:p>
          <a:p>
            <a:pPr>
              <a:buFont typeface="Wingdings" pitchFamily="2" charset="2"/>
              <a:buChar char="§"/>
            </a:pPr>
            <a:r>
              <a:rPr lang="es-P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Pasar tiempo con los </a:t>
            </a:r>
            <a:r>
              <a:rPr lang="es-P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díscipúlos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 descr="Operation Go - 11-07 013.jpg"/>
          <p:cNvPicPr>
            <a:picLocks noChangeAspect="1"/>
          </p:cNvPicPr>
          <p:nvPr/>
        </p:nvPicPr>
        <p:blipFill>
          <a:blip r:embed="rId2" cstate="print"/>
          <a:srcRect l="26563" r="26562" b="21250"/>
          <a:stretch>
            <a:fillRect/>
          </a:stretch>
        </p:blipFill>
        <p:spPr>
          <a:xfrm>
            <a:off x="152400" y="381000"/>
            <a:ext cx="223761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rayer - Prais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2490695" cy="245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4038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La </a:t>
            </a:r>
            <a:r>
              <a:rPr lang="en-US" sz="50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Plantaci</a:t>
            </a:r>
            <a:r>
              <a:rPr lang="es-PE" sz="50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ón</a:t>
            </a:r>
            <a:r>
              <a:rPr lang="es-PE" sz="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de </a:t>
            </a:r>
          </a:p>
          <a:p>
            <a:pPr algn="ctr"/>
            <a:r>
              <a:rPr lang="es-PE" sz="5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Iglesias</a:t>
            </a:r>
            <a:endParaRPr lang="en-US" sz="5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7" name="Picture 6" descr="Festival de la Familia Mexicana 16-IX-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ood Friday, 4-14-06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2565400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aising the Tent, 4-23-06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76600"/>
            <a:ext cx="25908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ulto de Celebracion 24-IX-06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4724400"/>
            <a:ext cx="26670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BF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381000"/>
            <a:ext cx="8229600" cy="617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Desarrolle una cobertura amplia de oración.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Las caminatas de oración.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eventos especiales de oración.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Materiales para fortalecer la oración.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intercesión personal.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Las redes de oración.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685800"/>
            <a:ext cx="7315200" cy="5486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2"/>
            </a:pPr>
            <a:r>
              <a:rPr lang="es-P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Tenga un concepto claro de la iglesia que se propone plantar.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La iglesia en casa.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La iglesia celular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Picture 3" descr="Church 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800600"/>
            <a:ext cx="1810512" cy="107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" y="228600"/>
            <a:ext cx="82296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Funciones de la Iglesia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1905000"/>
            <a:ext cx="3352800" cy="1676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Proclamación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2438400"/>
            <a:ext cx="29718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1905000"/>
            <a:ext cx="2743200" cy="2057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352800"/>
            <a:ext cx="3505200" cy="228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Compañerismo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4038600"/>
            <a:ext cx="2743200" cy="1981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Adoración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410200" y="3810000"/>
            <a:ext cx="35814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Reproducción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533400"/>
            <a:ext cx="8610600" cy="5715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AutoNum type="arabicPeriod" startAt="3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Forme un equipo.  Los con una visión en común.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Misioneros locales y extranjeros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Pastores interesados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Creyentes locales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que salen de la cosecha</a:t>
            </a:r>
          </a:p>
        </p:txBody>
      </p:sp>
      <p:pic>
        <p:nvPicPr>
          <p:cNvPr id="4" name="Picture 3" descr="Group meeting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895600"/>
            <a:ext cx="2323899" cy="199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548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</dc:creator>
  <cp:lastModifiedBy>owner</cp:lastModifiedBy>
  <cp:revision>112</cp:revision>
  <dcterms:created xsi:type="dcterms:W3CDTF">2011-06-24T15:56:18Z</dcterms:created>
  <dcterms:modified xsi:type="dcterms:W3CDTF">2011-07-09T16:34:06Z</dcterms:modified>
</cp:coreProperties>
</file>