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97" r:id="rId2"/>
    <p:sldId id="265" r:id="rId3"/>
    <p:sldId id="266" r:id="rId4"/>
    <p:sldId id="304" r:id="rId5"/>
    <p:sldId id="272" r:id="rId6"/>
    <p:sldId id="305" r:id="rId7"/>
    <p:sldId id="306" r:id="rId8"/>
    <p:sldId id="307" r:id="rId9"/>
    <p:sldId id="309" r:id="rId10"/>
    <p:sldId id="310" r:id="rId11"/>
    <p:sldId id="296" r:id="rId12"/>
    <p:sldId id="311" r:id="rId13"/>
    <p:sldId id="312" r:id="rId14"/>
    <p:sldId id="282" r:id="rId15"/>
    <p:sldId id="292" r:id="rId16"/>
    <p:sldId id="313" r:id="rId17"/>
    <p:sldId id="302" r:id="rId18"/>
    <p:sldId id="314" r:id="rId19"/>
    <p:sldId id="315" r:id="rId20"/>
    <p:sldId id="256" r:id="rId21"/>
    <p:sldId id="301" r:id="rId22"/>
    <p:sldId id="277" r:id="rId23"/>
    <p:sldId id="316" r:id="rId24"/>
    <p:sldId id="273" r:id="rId25"/>
    <p:sldId id="261" r:id="rId26"/>
    <p:sldId id="275" r:id="rId27"/>
    <p:sldId id="317" r:id="rId28"/>
    <p:sldId id="274" r:id="rId29"/>
    <p:sldId id="276" r:id="rId30"/>
    <p:sldId id="278" r:id="rId31"/>
    <p:sldId id="280" r:id="rId32"/>
    <p:sldId id="300" r:id="rId33"/>
    <p:sldId id="260" r:id="rId34"/>
    <p:sldId id="259" r:id="rId35"/>
    <p:sldId id="318" r:id="rId36"/>
    <p:sldId id="279" r:id="rId37"/>
    <p:sldId id="308" r:id="rId38"/>
    <p:sldId id="283" r:id="rId39"/>
    <p:sldId id="288" r:id="rId40"/>
    <p:sldId id="289" r:id="rId41"/>
    <p:sldId id="287" r:id="rId42"/>
    <p:sldId id="290" r:id="rId43"/>
    <p:sldId id="291" r:id="rId44"/>
    <p:sldId id="294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7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32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D225F-4A88-4524-A68C-CFB9AA11AB15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B4B63-3BFF-456B-80FA-F681C91FF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D1A877-120E-4DCE-8613-B99F1D1EAA9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63084C-1D4B-48F1-B754-BD9FCD388868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4C7DA9-5763-4B32-AB71-9A422019A3CB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3B0D4-A819-4CC6-B01E-AACC642BB25F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4B63-3BFF-456B-80FA-F681C91FF6E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10000"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02944-A5E1-4ECB-9118-BD0DFF3235F9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4A8E-F2EB-4291-A2B0-F5B358D453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10000"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tiff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9" descr="Clff-and-Cave-Adventure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5252" r="3644"/>
          <a:stretch>
            <a:fillRect/>
          </a:stretch>
        </p:blipFill>
        <p:spPr bwMode="auto">
          <a:xfrm>
            <a:off x="3020786" y="1"/>
            <a:ext cx="6123213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81000" y="381000"/>
            <a:ext cx="2819400" cy="6019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>
                <a:solidFill>
                  <a:schemeClr val="bg1"/>
                </a:solidFill>
              </a:rPr>
              <a:t>“El gran uso de la vida es de invertirla en algo que durará toda la eternidad.” </a:t>
            </a:r>
          </a:p>
          <a:p>
            <a:r>
              <a:rPr lang="es-PE" sz="2800" i="1" dirty="0" smtClean="0">
                <a:solidFill>
                  <a:schemeClr val="bg1"/>
                </a:solidFill>
              </a:rPr>
              <a:t>William Jones</a:t>
            </a:r>
            <a:endParaRPr lang="en-US" sz="2800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www.tuppersteam.com/wp-content/uploads/2012/01/happy_ma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0219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343400" y="304800"/>
            <a:ext cx="4267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“Las misiones no son el ministerio para unos cuantos cristianos hiperactivos en la iglesia; las misiones son el propósito de la Iglesia.”</a:t>
            </a:r>
            <a:r>
              <a:rPr lang="es-PE" sz="3600" dirty="0" smtClean="0"/>
              <a:t/>
            </a:r>
            <a:br>
              <a:rPr lang="es-PE" sz="3600" dirty="0" smtClean="0"/>
            </a:br>
            <a:r>
              <a:rPr lang="es-PE" sz="2800" i="1" dirty="0" smtClean="0"/>
              <a:t>— Anónimo</a:t>
            </a:r>
            <a:endParaRPr lang="en-US" sz="3600" i="1" dirty="0" smtClean="0"/>
          </a:p>
          <a:p>
            <a:endParaRPr lang="en-US" sz="3600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CampsBaySunset"/>
          <p:cNvPicPr>
            <a:picLocks noChangeAspect="1" noChangeArrowheads="1"/>
          </p:cNvPicPr>
          <p:nvPr/>
        </p:nvPicPr>
        <p:blipFill>
          <a:blip r:embed="rId3" cstate="print"/>
          <a:srcRect l="20572" r="40261"/>
          <a:stretch>
            <a:fillRect/>
          </a:stretch>
        </p:blipFill>
        <p:spPr bwMode="auto">
          <a:xfrm>
            <a:off x="-1" y="0"/>
            <a:ext cx="3581401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657600" y="152400"/>
            <a:ext cx="50292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 smtClean="0"/>
              <a:t>“Mayordomía es nada menos que un estilo de vida completa, un rendimiento total y una responsabilidad </a:t>
            </a:r>
            <a:br>
              <a:rPr lang="es-PE" sz="4800" b="1" dirty="0" smtClean="0"/>
            </a:br>
            <a:r>
              <a:rPr lang="es-PE" sz="4800" b="1" dirty="0" smtClean="0"/>
              <a:t>a Dios”. </a:t>
            </a:r>
          </a:p>
          <a:p>
            <a:pPr algn="ctr"/>
            <a:r>
              <a:rPr lang="es-PE" sz="3200" b="1" dirty="0" smtClean="0"/>
              <a:t>- Ronald </a:t>
            </a:r>
            <a:r>
              <a:rPr lang="es-PE" sz="3200" b="1" dirty="0" err="1" smtClean="0"/>
              <a:t>Valet</a:t>
            </a:r>
            <a:r>
              <a:rPr lang="es-PE" sz="3200" b="1" dirty="0" smtClean="0"/>
              <a:t>, pastor</a:t>
            </a:r>
            <a:endParaRPr lang="en-US" sz="4800" b="1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SIM SP Comm\ezine\Done\mision integral\fotosMisIntegral\misintegral2.jpg"/>
          <p:cNvPicPr>
            <a:picLocks noChangeAspect="1" noChangeArrowheads="1"/>
          </p:cNvPicPr>
          <p:nvPr/>
        </p:nvPicPr>
        <p:blipFill>
          <a:blip r:embed="rId3" cstate="print"/>
          <a:srcRect l="28333" r="10000"/>
          <a:stretch>
            <a:fillRect/>
          </a:stretch>
        </p:blipFill>
        <p:spPr bwMode="auto">
          <a:xfrm>
            <a:off x="3505200" y="0"/>
            <a:ext cx="56388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" y="838200"/>
            <a:ext cx="28956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/>
              <a:t>“Si no van mis pasos, </a:t>
            </a:r>
            <a:br>
              <a:rPr lang="es-PE" sz="5400" b="1" dirty="0" smtClean="0"/>
            </a:br>
            <a:r>
              <a:rPr lang="es-PE" sz="5400" b="1" dirty="0" smtClean="0"/>
              <a:t>van mis pesos.” </a:t>
            </a:r>
            <a:br>
              <a:rPr lang="es-PE" sz="5400" b="1" dirty="0" smtClean="0"/>
            </a:br>
            <a:r>
              <a:rPr lang="es-PE" sz="2400" dirty="0" smtClean="0"/>
              <a:t>— Anónimo</a:t>
            </a:r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calvaryhampton.org/wp-content/uploads/discipleship-edit2-1024x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457200"/>
            <a:ext cx="6400800" cy="6400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457200"/>
            <a:ext cx="3581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b="1" dirty="0" smtClean="0"/>
              <a:t>“Básicamente, la Iglesia tiene muchas responsabilidades, pero </a:t>
            </a:r>
            <a:r>
              <a:rPr lang="es-PE" sz="4000" b="1" dirty="0" smtClean="0"/>
              <a:t>una sola misión</a:t>
            </a:r>
            <a:r>
              <a:rPr lang="es-PE" sz="3200" b="1" dirty="0" smtClean="0"/>
              <a:t>: la evangelización y discipulado de las naciones.”</a:t>
            </a:r>
            <a:br>
              <a:rPr lang="es-PE" sz="3200" b="1" dirty="0" smtClean="0"/>
            </a:br>
            <a:r>
              <a:rPr lang="es-PE" sz="2400" i="1" dirty="0" smtClean="0"/>
              <a:t>— Daniel </a:t>
            </a:r>
            <a:r>
              <a:rPr lang="es-PE" sz="2400" i="1" dirty="0" err="1" smtClean="0"/>
              <a:t>Bacon</a:t>
            </a:r>
            <a:r>
              <a:rPr lang="es-PE" sz="2400" i="1" dirty="0" smtClean="0"/>
              <a:t> </a:t>
            </a:r>
            <a:endParaRPr lang="en-US" sz="3200" i="1" dirty="0" smtClean="0"/>
          </a:p>
          <a:p>
            <a:endParaRPr lang="en-US" sz="3200" b="1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3.bp.blogspot.com/_CcMye8YVL9o/TDXoyfJeyYI/AAAAAAAAAVw/Sq1M62A-bzA/s1600/cross.jpg"/>
          <p:cNvPicPr>
            <a:picLocks noChangeAspect="1" noChangeArrowheads="1"/>
          </p:cNvPicPr>
          <p:nvPr/>
        </p:nvPicPr>
        <p:blipFill>
          <a:blip r:embed="rId3" cstate="print"/>
          <a:srcRect l="8866" r="2470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352800" y="381000"/>
            <a:ext cx="5334000" cy="381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“El mundo no necesita el cristianismo, necesita a Cristo.”</a:t>
            </a:r>
            <a:r>
              <a:rPr lang="es-PE" sz="28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28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2800" dirty="0" smtClean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— Kerry A. Olson</a:t>
            </a:r>
            <a:endParaRPr lang="en-US" sz="2800" dirty="0" smtClean="0"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610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“Si tu Dios es tan inteligente, ¿por qué no sabe hablar mi idioma?”</a:t>
            </a:r>
            <a:r>
              <a:rPr lang="es-PE" sz="2800" dirty="0" smtClean="0"/>
              <a:t/>
            </a:r>
            <a:br>
              <a:rPr lang="es-PE" sz="2800" dirty="0" smtClean="0"/>
            </a:br>
            <a:r>
              <a:rPr lang="es-PE" sz="2800" dirty="0" smtClean="0"/>
              <a:t>— Indígena guatemalteco se lo dijo a Cameron Townsend</a:t>
            </a:r>
            <a:endParaRPr lang="en-US" sz="2800" dirty="0"/>
          </a:p>
        </p:txBody>
      </p:sp>
      <p:pic>
        <p:nvPicPr>
          <p:cNvPr id="6146" name="Picture 2" descr="http://edlauber.files.wordpress.com/2012/12/nawuri_cmte_chai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2000251"/>
            <a:ext cx="6477000" cy="485775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lisathatcher.files.wordpress.com/2013/04/rainbow.jpg"/>
          <p:cNvPicPr>
            <a:picLocks noChangeAspect="1" noChangeArrowheads="1"/>
          </p:cNvPicPr>
          <p:nvPr/>
        </p:nvPicPr>
        <p:blipFill>
          <a:blip r:embed="rId3" cstate="print"/>
          <a:srcRect r="965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038600" y="381000"/>
            <a:ext cx="4800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4800" b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“Tu ministerio es lo que haces para bendecir a otros</a:t>
            </a:r>
            <a:r>
              <a:rPr lang="es-PE" sz="48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.”</a:t>
            </a:r>
            <a:r>
              <a:rPr lang="es-PE" sz="36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3600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— </a:t>
            </a:r>
            <a:r>
              <a:rPr lang="es-PE" sz="28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Darlene</a:t>
            </a:r>
            <a:r>
              <a:rPr lang="es-PE" sz="2800" i="1" dirty="0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s-PE" sz="2800" i="1" dirty="0" err="1" smtClean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Cunningham</a:t>
            </a:r>
            <a:endParaRPr lang="en-US" sz="3600" i="1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 descr="MPj0435912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3257550"/>
            <a:ext cx="4800600" cy="36004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152400"/>
            <a:ext cx="8610600" cy="3124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>
                <a:solidFill>
                  <a:schemeClr val="bg1"/>
                </a:solidFill>
              </a:rPr>
              <a:t>“Hay que hacer la voluntad de Dios: nada más, nada menos, ni otra cosa.”</a:t>
            </a:r>
            <a:r>
              <a:rPr lang="es-PE" sz="3200" dirty="0" smtClean="0">
                <a:solidFill>
                  <a:schemeClr val="bg1"/>
                </a:solidFill>
              </a:rPr>
              <a:t/>
            </a:r>
            <a:br>
              <a:rPr lang="es-PE" sz="3200" dirty="0" smtClean="0">
                <a:solidFill>
                  <a:schemeClr val="bg1"/>
                </a:solidFill>
              </a:rPr>
            </a:br>
            <a:r>
              <a:rPr lang="es-PE" sz="3200" dirty="0" smtClean="0">
                <a:solidFill>
                  <a:schemeClr val="bg1"/>
                </a:solidFill>
              </a:rPr>
              <a:t>— F.E. </a:t>
            </a:r>
            <a:r>
              <a:rPr lang="es-PE" sz="3200" dirty="0" err="1" smtClean="0">
                <a:solidFill>
                  <a:schemeClr val="bg1"/>
                </a:solidFill>
              </a:rPr>
              <a:t>Marsh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http://www.youthcancertrust.org/cms/site/images/spread-the-word.png"/>
          <p:cNvPicPr>
            <a:picLocks noChangeAspect="1" noChangeArrowheads="1"/>
          </p:cNvPicPr>
          <p:nvPr/>
        </p:nvPicPr>
        <p:blipFill>
          <a:blip r:embed="rId3" cstate="print"/>
          <a:srcRect l="8028" r="27750"/>
          <a:stretch>
            <a:fillRect/>
          </a:stretch>
        </p:blipFill>
        <p:spPr bwMode="auto">
          <a:xfrm>
            <a:off x="33867" y="228600"/>
            <a:ext cx="3471333" cy="3124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57600" y="642878"/>
            <a:ext cx="533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>
                <a:solidFill>
                  <a:schemeClr val="bg1"/>
                </a:solidFill>
              </a:rPr>
              <a:t>Si encontraras una cura para el cáncer, ¿no sería inconcebible esconderla del resto de la humanidad?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581400"/>
            <a:ext cx="86106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solidFill>
                  <a:schemeClr val="bg1"/>
                </a:solidFill>
              </a:rPr>
              <a:t>Será mucho más inconcebible guardar silencio si se tiene la cura para las eterna paga del pecado, la muerte.</a:t>
            </a:r>
            <a:r>
              <a:rPr lang="es-PE" sz="3200" b="1" dirty="0" smtClean="0">
                <a:solidFill>
                  <a:schemeClr val="bg1"/>
                </a:solidFill>
              </a:rPr>
              <a:t/>
            </a:r>
            <a:br>
              <a:rPr lang="es-PE" sz="3200" b="1" dirty="0" smtClean="0">
                <a:solidFill>
                  <a:schemeClr val="bg1"/>
                </a:solidFill>
              </a:rPr>
            </a:br>
            <a:r>
              <a:rPr lang="es-PE" sz="2400" i="1" dirty="0" smtClean="0">
                <a:solidFill>
                  <a:schemeClr val="bg1"/>
                </a:solidFill>
              </a:rPr>
              <a:t>— Dave </a:t>
            </a:r>
            <a:r>
              <a:rPr lang="es-PE" sz="2400" i="1" dirty="0" err="1" smtClean="0">
                <a:solidFill>
                  <a:schemeClr val="bg1"/>
                </a:solidFill>
              </a:rPr>
              <a:t>Davidson</a:t>
            </a:r>
            <a:endParaRPr lang="en-US" sz="3200" i="1" dirty="0" smtClean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305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/>
              <a:t>“Hay redes, hay peces... ¡faltan pescadores!”</a:t>
            </a:r>
            <a:r>
              <a:rPr lang="es-PE" sz="2400" dirty="0" smtClean="0"/>
              <a:t/>
            </a:r>
            <a:br>
              <a:rPr lang="es-PE" sz="2400" dirty="0" smtClean="0"/>
            </a:br>
            <a:r>
              <a:rPr lang="es-PE" sz="2400" dirty="0" smtClean="0"/>
              <a:t>— Roberto Duran</a:t>
            </a:r>
            <a:endParaRPr lang="en-US" sz="2400" dirty="0" smtClean="0"/>
          </a:p>
          <a:p>
            <a:pPr algn="ctr"/>
            <a:endParaRPr lang="en-US" sz="2400" dirty="0"/>
          </a:p>
        </p:txBody>
      </p:sp>
      <p:pic>
        <p:nvPicPr>
          <p:cNvPr id="10242" name="Picture 2" descr="http://thecripplegate.com/wp-content/uploads/2011/07/evangelism-fish.jpg"/>
          <p:cNvPicPr>
            <a:picLocks noChangeAspect="1" noChangeArrowheads="1"/>
          </p:cNvPicPr>
          <p:nvPr/>
        </p:nvPicPr>
        <p:blipFill>
          <a:blip r:embed="rId3" cstate="print"/>
          <a:srcRect t="16625" b="10220"/>
          <a:stretch>
            <a:fillRect/>
          </a:stretch>
        </p:blipFill>
        <p:spPr bwMode="auto">
          <a:xfrm>
            <a:off x="1524000" y="2667000"/>
            <a:ext cx="5934075" cy="3886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0"/>
            <a:ext cx="990600" cy="685800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153400" y="0"/>
            <a:ext cx="990600" cy="685800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0975"/>
            <a:ext cx="9144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699125"/>
            <a:ext cx="91440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523756"/>
            <a:ext cx="85344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6600" b="1" dirty="0" smtClean="0"/>
              <a:t>“Esperad grandes cosas de Dios. Emprended grandes cosas por Dios.” </a:t>
            </a:r>
          </a:p>
          <a:p>
            <a:pPr algn="ctr"/>
            <a:r>
              <a:rPr lang="es-PE" sz="4800" b="1" dirty="0" smtClean="0"/>
              <a:t>- William Carey</a:t>
            </a:r>
            <a:endParaRPr lang="en-US" sz="4800" b="1" dirty="0" smtClean="0"/>
          </a:p>
          <a:p>
            <a:pPr algn="ctr"/>
            <a:endParaRPr lang="en-US" sz="5400" b="1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Pj04117640000[1]"/>
          <p:cNvPicPr>
            <a:picLocks noChangeAspect="1" noChangeArrowheads="1"/>
          </p:cNvPicPr>
          <p:nvPr/>
        </p:nvPicPr>
        <p:blipFill>
          <a:blip r:embed="rId3" cstate="print">
            <a:lum bright="6000"/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953000" y="290691"/>
            <a:ext cx="3886200" cy="618630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Todas las naciones que has creado vendrán, Señor, y ante ti se postrarán y glorificarán tu nombre.</a:t>
            </a:r>
            <a:br>
              <a:rPr lang="es-PE" sz="3600" b="1" dirty="0" smtClean="0"/>
            </a:br>
            <a:r>
              <a:rPr lang="es-PE" sz="3600" b="1" dirty="0" smtClean="0"/>
              <a:t>Porque tú eres grande y haces maravillas; ¡sólo tú eres Dios! </a:t>
            </a:r>
          </a:p>
          <a:p>
            <a:r>
              <a:rPr lang="es-ES" sz="2800" b="1" i="1" dirty="0" smtClean="0"/>
              <a:t>Salmo 86:9-10</a:t>
            </a:r>
            <a:endParaRPr lang="en-US" sz="2800" b="1" i="1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ree-vector-world-map"/>
          <p:cNvPicPr>
            <a:picLocks noChangeAspect="1" noChangeArrowheads="1"/>
          </p:cNvPicPr>
          <p:nvPr/>
        </p:nvPicPr>
        <p:blipFill>
          <a:blip r:embed="rId3" cstate="print"/>
          <a:srcRect t="2684" b="20805"/>
          <a:stretch>
            <a:fillRect/>
          </a:stretch>
        </p:blipFill>
        <p:spPr bwMode="auto">
          <a:xfrm>
            <a:off x="0" y="958850"/>
            <a:ext cx="9144000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196850"/>
            <a:ext cx="5943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E" sz="3600" b="1" dirty="0" smtClean="0"/>
              <a:t>La misión se trata de gente</a:t>
            </a:r>
            <a:endParaRPr lang="en-US" sz="3600" b="1" dirty="0"/>
          </a:p>
        </p:txBody>
      </p:sp>
      <p:sp>
        <p:nvSpPr>
          <p:cNvPr id="134151" name="Text Box 7"/>
          <p:cNvSpPr txBox="1">
            <a:spLocks noChangeArrowheads="1"/>
          </p:cNvSpPr>
          <p:nvPr/>
        </p:nvSpPr>
        <p:spPr bwMode="auto">
          <a:xfrm>
            <a:off x="2743200" y="5911850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E" sz="3600" b="1" dirty="0" smtClean="0"/>
              <a:t>El resto solo es geografía.</a:t>
            </a:r>
            <a:endParaRPr lang="en-US" sz="3600" b="1" dirty="0"/>
          </a:p>
        </p:txBody>
      </p:sp>
      <p:pic>
        <p:nvPicPr>
          <p:cNvPr id="134152" name="Picture 8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210185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3" name="Picture 9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743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4" name="Picture 10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54965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5" name="Picture 11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505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6" name="Picture 12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64465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7" name="Picture 13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217805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8" name="Picture 14" descr="MCj0432586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4800" y="377825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6" descr="MCj0433838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368563">
            <a:off x="228600" y="415925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3" name="Text Box 17"/>
          <p:cNvSpPr txBox="1">
            <a:spLocks noChangeArrowheads="1"/>
          </p:cNvSpPr>
          <p:nvPr/>
        </p:nvSpPr>
        <p:spPr bwMode="auto">
          <a:xfrm rot="350346">
            <a:off x="533400" y="5238899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2400" b="1" dirty="0" smtClean="0"/>
              <a:t>¿Adónde? </a:t>
            </a:r>
            <a:endParaRPr lang="en-US" sz="2400" b="1" dirty="0" smtClean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3810000"/>
            <a:ext cx="571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 smtClean="0"/>
              <a:t>“Lo opuesto al amor, no es el odio, sino la indiferencia.”</a:t>
            </a:r>
            <a:r>
              <a:rPr lang="es-PE" sz="3600" dirty="0" smtClean="0"/>
              <a:t/>
            </a:r>
            <a:br>
              <a:rPr lang="es-PE" sz="3600" dirty="0" smtClean="0"/>
            </a:br>
            <a:r>
              <a:rPr lang="es-PE" sz="3600" dirty="0" smtClean="0"/>
              <a:t>— C.S. Lewis</a:t>
            </a:r>
            <a:endParaRPr lang="en-US" sz="3600" dirty="0" smtClean="0"/>
          </a:p>
          <a:p>
            <a:endParaRPr lang="en-US" sz="3600" dirty="0"/>
          </a:p>
        </p:txBody>
      </p:sp>
      <p:pic>
        <p:nvPicPr>
          <p:cNvPr id="73730" name="Picture 2" descr="http://brunelcollective.files.wordpress.com/2012/03/dsc_00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5619750" cy="374332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0"/>
            <a:ext cx="1676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467600" y="0"/>
            <a:ext cx="1676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edia.mercola.com/imageserver/public/2010/October/man-sleeping-10.28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 b="6848"/>
          <a:stretch>
            <a:fillRect/>
          </a:stretch>
        </p:blipFill>
        <p:spPr bwMode="auto">
          <a:xfrm>
            <a:off x="3501696" y="2971800"/>
            <a:ext cx="5642304" cy="3886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200" y="152400"/>
            <a:ext cx="77724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/>
              <a:t>“El mundo se está durmiendo en la oscuridad, y la Iglesia no puede pelear porque está dormida en la luz.”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3200" dirty="0" smtClean="0"/>
              <a:t>— Keith Green</a:t>
            </a:r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http://s3.amazonaws.com/rapgenius/TreasureChe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95475"/>
            <a:ext cx="3429000" cy="374332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124200" y="76200"/>
            <a:ext cx="5867400" cy="5670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“La Iglesia no fue diseñada para ser una reserva, recibiendo y reteniendo constantemente las bendiciones para sí misma, sino para ser un conducto, llevándolas a otros por dondequiera.”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endParaRPr lang="es-PE" sz="1050" dirty="0" smtClean="0"/>
          </a:p>
          <a:p>
            <a:pPr algn="r"/>
            <a:r>
              <a:rPr lang="es-PE" sz="3200" dirty="0" smtClean="0"/>
              <a:t>— Robert Hall </a:t>
            </a:r>
            <a:r>
              <a:rPr lang="es-PE" sz="3200" dirty="0" err="1" smtClean="0"/>
              <a:t>Glover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2105389183_7ba34a787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38200" y="228600"/>
            <a:ext cx="80010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“Hay que hacer la voluntad de Dios: nada más, nada menos, ni otra cosa.”</a:t>
            </a:r>
            <a:r>
              <a:rPr lang="es-PE" sz="32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32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3200" dirty="0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— F.E. </a:t>
            </a:r>
            <a:r>
              <a:rPr lang="es-PE" sz="3200" dirty="0" err="1" smtClean="0">
                <a:solidFill>
                  <a:srgbClr val="FFFF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Marsh</a:t>
            </a:r>
            <a:endParaRPr lang="en-US" sz="3200" dirty="0">
              <a:solidFill>
                <a:srgbClr val="FFFF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SIM SP Comm\Spanish talks\Congreso misionero AQP\graphics y videos\s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320" y="228600"/>
            <a:ext cx="9015920" cy="63246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66800" y="4038600"/>
            <a:ext cx="7391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 smtClean="0">
                <a:solidFill>
                  <a:srgbClr val="FFC000"/>
                </a:solidFill>
              </a:rPr>
              <a:t>"Los misioneros viven de las promesas de los ricos y de las ofrendas de los pobres."</a:t>
            </a:r>
            <a:r>
              <a:rPr lang="es-PE" sz="3200" dirty="0" smtClean="0">
                <a:solidFill>
                  <a:srgbClr val="FFC000"/>
                </a:solidFill>
              </a:rPr>
              <a:t/>
            </a:r>
            <a:br>
              <a:rPr lang="es-PE" sz="3200" dirty="0" smtClean="0">
                <a:solidFill>
                  <a:srgbClr val="FFC000"/>
                </a:solidFill>
              </a:rPr>
            </a:br>
            <a:r>
              <a:rPr lang="es-PE" sz="2800" dirty="0" smtClean="0">
                <a:solidFill>
                  <a:srgbClr val="FFC000"/>
                </a:solidFill>
              </a:rPr>
              <a:t>—Alfredo Guerrero</a:t>
            </a:r>
            <a:endParaRPr lang="en-US" sz="3200" dirty="0" smtClean="0">
              <a:solidFill>
                <a:srgbClr val="FFC000"/>
              </a:solidFill>
            </a:endParaRPr>
          </a:p>
        </p:txBody>
      </p:sp>
      <p:pic>
        <p:nvPicPr>
          <p:cNvPr id="49154" name="Picture 2" descr="http://www.psphotographygallery.com/images/offer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0"/>
            <a:ext cx="6172200" cy="374332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228600"/>
            <a:ext cx="6553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5400" b="1" dirty="0" smtClean="0"/>
              <a:t>“El evangelio sólo es buenas noticias, si llega a tiempo.”</a:t>
            </a:r>
            <a:endParaRPr lang="es-PE" sz="3600" dirty="0" smtClean="0"/>
          </a:p>
          <a:p>
            <a:pPr algn="r"/>
            <a:r>
              <a:rPr lang="es-PE" sz="3200" dirty="0" smtClean="0"/>
              <a:t>— Carl F. Henry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133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 descr="http://blogs.oxfam.org/sites/blogs.oxfam.org/files/imagecache/blogmain_fullwidth/blogimages/main/Chad-Harne-Waddaye73282lp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212076"/>
            <a:ext cx="6019800" cy="339827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6858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 smtClean="0"/>
              <a:t>“El último mandamiento de Jesús debe ser nuestra primera preocupación.”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3200" dirty="0" smtClean="0"/>
              <a:t>— Larry Hill </a:t>
            </a:r>
            <a:endParaRPr lang="en-US" sz="3200" dirty="0"/>
          </a:p>
        </p:txBody>
      </p:sp>
      <p:pic>
        <p:nvPicPr>
          <p:cNvPr id="38914" name="Picture 2" descr="http://3.bp.blogspot.com/-PjNwv4XyPtM/T_cUeqjfQ8I/AAAAAAAAF9w/BJCxDFczPqE/s1600/prioridad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989478"/>
            <a:ext cx="5791200" cy="386852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010400" y="0"/>
            <a:ext cx="21336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SIM SP Comm\fotos\imagines\sto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4038600" cy="46474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/>
              <a:t>“La iglesia que deja de evangelizar, pronto dejará de ser evangélica.”  </a:t>
            </a:r>
          </a:p>
          <a:p>
            <a:pPr algn="ctr"/>
            <a:r>
              <a:rPr lang="es-PE" sz="3200" dirty="0" smtClean="0"/>
              <a:t>Alexander </a:t>
            </a:r>
            <a:r>
              <a:rPr lang="es-PE" sz="3200" dirty="0" err="1" smtClean="0"/>
              <a:t>Duff</a:t>
            </a:r>
            <a:endParaRPr lang="en-US" sz="3200" dirty="0" smtClean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://1.bp.blogspot.com/_gLiqjFdmv_4/TCE0Dc68b6I/AAAAAAAAAL4/tTkt90u6kME/s1600/jesus+mund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4800" y="152400"/>
            <a:ext cx="4343400" cy="4647426"/>
          </a:xfrm>
          <a:prstGeom prst="rect">
            <a:avLst/>
          </a:prstGeom>
          <a:solidFill>
            <a:schemeClr val="bg1">
              <a:alpha val="59000"/>
            </a:schemeClr>
          </a:solidFill>
        </p:spPr>
        <p:txBody>
          <a:bodyPr wrap="square" rtlCol="0">
            <a:spAutoFit/>
          </a:bodyPr>
          <a:lstStyle/>
          <a:p>
            <a:r>
              <a:rPr lang="es-PE" sz="6600" b="1" dirty="0" smtClean="0"/>
              <a:t>“Dios sólo tuvo un hijo y fue misionero.”</a:t>
            </a:r>
            <a:r>
              <a:rPr lang="es-PE" sz="4000" dirty="0" smtClean="0"/>
              <a:t/>
            </a:r>
            <a:br>
              <a:rPr lang="es-PE" sz="4000" dirty="0" smtClean="0"/>
            </a:br>
            <a:r>
              <a:rPr lang="es-PE" sz="3200" i="1" dirty="0" smtClean="0"/>
              <a:t>— David </a:t>
            </a:r>
            <a:r>
              <a:rPr lang="es-PE" sz="3200" i="1" dirty="0" err="1" smtClean="0"/>
              <a:t>Livingstone</a:t>
            </a:r>
            <a:endParaRPr lang="en-US" sz="4000" i="1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farm3.staticflickr.com/2429/3786717552_30ba54159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119849"/>
            <a:ext cx="9144000" cy="697784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1000" y="457200"/>
            <a:ext cx="6858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000" b="1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“Haz lo que puedes, donde estás, </a:t>
            </a:r>
            <a:br>
              <a:rPr lang="es-PE" sz="6000" b="1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6000" b="1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con lo que tienes.”</a:t>
            </a:r>
            <a:r>
              <a:rPr lang="es-PE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4000" dirty="0" smtClean="0"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— Martín Lutero</a:t>
            </a:r>
            <a:endParaRPr lang="en-US" sz="4000" dirty="0"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missi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3813" y="0"/>
            <a:ext cx="53101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914400"/>
            <a:ext cx="3810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La mayoría de los cristianos desean todos los privilegios y ninguna de las responsabilidades.</a:t>
            </a:r>
            <a:r>
              <a:rPr lang="es-PE" sz="2800" dirty="0" smtClean="0"/>
              <a:t/>
            </a:r>
            <a:br>
              <a:rPr lang="es-PE" sz="2800" dirty="0" smtClean="0"/>
            </a:br>
            <a:r>
              <a:rPr lang="es-PE" sz="2800" dirty="0" smtClean="0"/>
              <a:t>— Jorge </a:t>
            </a:r>
            <a:r>
              <a:rPr lang="es-PE" sz="2800" dirty="0" err="1" smtClean="0"/>
              <a:t>Verwer</a:t>
            </a:r>
            <a:endParaRPr lang="en-US" sz="2800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JesusChristLove072"/>
          <p:cNvPicPr>
            <a:picLocks noChangeAspect="1" noChangeArrowheads="1"/>
          </p:cNvPicPr>
          <p:nvPr/>
        </p:nvPicPr>
        <p:blipFill>
          <a:blip r:embed="rId3" cstate="print"/>
          <a:srcRect r="5511"/>
          <a:stretch>
            <a:fillRect/>
          </a:stretch>
        </p:blipFill>
        <p:spPr bwMode="auto">
          <a:xfrm>
            <a:off x="0" y="0"/>
            <a:ext cx="9144000" cy="683736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410200" y="3200400"/>
            <a:ext cx="3733800" cy="3657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38800" y="3352800"/>
            <a:ext cx="3352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>
                <a:solidFill>
                  <a:schemeClr val="bg1"/>
                </a:solidFill>
              </a:rPr>
              <a:t>“Debes ir, o mandar un substituto.”</a:t>
            </a:r>
            <a:r>
              <a:rPr lang="es-PE" sz="3200" dirty="0" smtClean="0">
                <a:solidFill>
                  <a:schemeClr val="bg1"/>
                </a:solidFill>
              </a:rPr>
              <a:t/>
            </a:r>
            <a:br>
              <a:rPr lang="es-PE" sz="3200" dirty="0" smtClean="0">
                <a:solidFill>
                  <a:schemeClr val="bg1"/>
                </a:solidFill>
              </a:rPr>
            </a:br>
            <a:r>
              <a:rPr lang="es-PE" sz="2400" dirty="0" smtClean="0">
                <a:solidFill>
                  <a:schemeClr val="bg1"/>
                </a:solidFill>
              </a:rPr>
              <a:t>— </a:t>
            </a:r>
            <a:r>
              <a:rPr lang="es-PE" sz="2400" dirty="0" err="1" smtClean="0">
                <a:solidFill>
                  <a:schemeClr val="bg1"/>
                </a:solidFill>
              </a:rPr>
              <a:t>Oswald</a:t>
            </a:r>
            <a:r>
              <a:rPr lang="es-PE" sz="2400" dirty="0" smtClean="0">
                <a:solidFill>
                  <a:schemeClr val="bg1"/>
                </a:solidFill>
              </a:rPr>
              <a:t> J. Smith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9" descr="MPj0433132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057400"/>
            <a:ext cx="4800600" cy="4800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533400"/>
            <a:ext cx="5562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>
                <a:solidFill>
                  <a:schemeClr val="bg1"/>
                </a:solidFill>
              </a:rPr>
              <a:t>“Debemos ser cristianos globales con una visión global, porque nuestro Dios </a:t>
            </a:r>
            <a:br>
              <a:rPr lang="es-PE" sz="4400" b="1" dirty="0" smtClean="0">
                <a:solidFill>
                  <a:schemeClr val="bg1"/>
                </a:solidFill>
              </a:rPr>
            </a:br>
            <a:r>
              <a:rPr lang="es-PE" sz="4400" b="1" dirty="0" smtClean="0">
                <a:solidFill>
                  <a:schemeClr val="bg1"/>
                </a:solidFill>
              </a:rPr>
              <a:t>es un Dios global.”</a:t>
            </a:r>
            <a:r>
              <a:rPr lang="es-PE" sz="3200" dirty="0" smtClean="0">
                <a:solidFill>
                  <a:schemeClr val="bg1"/>
                </a:solidFill>
              </a:rPr>
              <a:t/>
            </a:r>
            <a:br>
              <a:rPr lang="es-PE" sz="3200" dirty="0" smtClean="0">
                <a:solidFill>
                  <a:schemeClr val="bg1"/>
                </a:solidFill>
              </a:rPr>
            </a:br>
            <a:r>
              <a:rPr lang="es-PE" sz="3200" dirty="0" smtClean="0">
                <a:solidFill>
                  <a:schemeClr val="bg1"/>
                </a:solidFill>
              </a:rPr>
              <a:t>— John </a:t>
            </a:r>
            <a:r>
              <a:rPr lang="es-PE" sz="3200" dirty="0" err="1" smtClean="0">
                <a:solidFill>
                  <a:schemeClr val="bg1"/>
                </a:solidFill>
              </a:rPr>
              <a:t>Stott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1224.photobucket.com/albums/ee378/christineramey1972/bigstock-Open-Bible-over-grunge-sandsto-143555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3400" y="1161633"/>
            <a:ext cx="7467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 smtClean="0"/>
              <a:t>“Si quitas las misiones de la Biblia, no te quedará nada, solamente las tapas.”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3200" dirty="0" smtClean="0"/>
              <a:t>— Nina Gunter</a:t>
            </a:r>
            <a:endParaRPr lang="en-US" sz="3200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ec.pond5.com/s3/012577715_prevstill.jpeg"/>
          <p:cNvPicPr>
            <a:picLocks noChangeAspect="1" noChangeArrowheads="1"/>
          </p:cNvPicPr>
          <p:nvPr/>
        </p:nvPicPr>
        <p:blipFill>
          <a:blip r:embed="rId3" cstate="print"/>
          <a:srcRect l="10668" r="14368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2400" y="304800"/>
            <a:ext cx="7315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“En 100 años, ¿quién importará cuánto éxito hayamos logrado o la comodidad con que </a:t>
            </a:r>
            <a:br>
              <a:rPr lang="es-PE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hayamos vivido?</a:t>
            </a:r>
            <a:endParaRPr lang="en-US" sz="28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2667000"/>
            <a:ext cx="38862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Lo que va a importar es en qué invertimos nuestras </a:t>
            </a:r>
            <a:br>
              <a:rPr lang="es-PE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4000" b="1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vidas.”</a:t>
            </a:r>
            <a:r>
              <a:rPr lang="es-PE" sz="28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28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2800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— Moisés López V.</a:t>
            </a:r>
            <a:endParaRPr lang="en-US" sz="2800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3581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“Moisés pasó los primeros </a:t>
            </a:r>
          </a:p>
          <a:p>
            <a:r>
              <a:rPr lang="es-PE" sz="3600" b="1" dirty="0" smtClean="0"/>
              <a:t>40 años de su vida pensando que podía hacer algo… </a:t>
            </a:r>
          </a:p>
          <a:p>
            <a:r>
              <a:rPr lang="es-PE" sz="3600" b="1" dirty="0" smtClean="0"/>
              <a:t>Otros 40 años para descubrir</a:t>
            </a:r>
            <a:endParaRPr lang="en-US" sz="3200" dirty="0"/>
          </a:p>
        </p:txBody>
      </p:sp>
      <p:pic>
        <p:nvPicPr>
          <p:cNvPr id="67588" name="Picture 4" descr="http://i253.photobucket.com/albums/hh43/chrisveezy/Moses.jpg"/>
          <p:cNvPicPr>
            <a:picLocks noChangeAspect="1" noChangeArrowheads="1"/>
          </p:cNvPicPr>
          <p:nvPr/>
        </p:nvPicPr>
        <p:blipFill>
          <a:blip r:embed="rId3" cstate="print"/>
          <a:srcRect r="17500"/>
          <a:stretch>
            <a:fillRect/>
          </a:stretch>
        </p:blipFill>
        <p:spPr bwMode="auto">
          <a:xfrm>
            <a:off x="3810000" y="-1"/>
            <a:ext cx="5334000" cy="48490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4798874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/>
              <a:t>que no era nadie, y sus últimos 40 años para saber que Dios puede usar un nadie para hacer algo.”                     </a:t>
            </a:r>
            <a:r>
              <a:rPr lang="es-PE" sz="2400" dirty="0" smtClean="0"/>
              <a:t> - Anónimo</a:t>
            </a:r>
            <a:endParaRPr lang="en-US" sz="2400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 descr="http://www.antiochorlando.com/wp-content/uploads/2012/09/missionsfac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9756" y="0"/>
            <a:ext cx="5834244" cy="3886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3400" y="685800"/>
            <a:ext cx="4572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b="1" dirty="0" smtClean="0">
                <a:solidFill>
                  <a:srgbClr val="FFC000"/>
                </a:solidFill>
              </a:rPr>
              <a:t>“¡Jesús no dio la Gran Comisión, sino que la repitió y la reafirmó!... La comisión que vemos en el Nuevo Testamento es una continuación del plan y propósito de Dios que se encuentra desde el principio en el Antiguo Testamento.”</a:t>
            </a:r>
            <a:r>
              <a:rPr lang="es-PE" sz="2800" dirty="0" smtClean="0">
                <a:solidFill>
                  <a:srgbClr val="FFC000"/>
                </a:solidFill>
              </a:rPr>
              <a:t/>
            </a:r>
            <a:br>
              <a:rPr lang="es-PE" sz="2800" dirty="0" smtClean="0">
                <a:solidFill>
                  <a:srgbClr val="FFC000"/>
                </a:solidFill>
              </a:rPr>
            </a:br>
            <a:r>
              <a:rPr lang="es-PE" sz="2400" dirty="0" smtClean="0">
                <a:solidFill>
                  <a:srgbClr val="FFC000"/>
                </a:solidFill>
              </a:rPr>
              <a:t>— Kerry A. Olson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allpaperscristaos.com.br/christianwallpapers/wp-content/uploads/2012/06/go-world-wallpaper_1920x1200.jpg"/>
          <p:cNvPicPr>
            <a:picLocks noChangeAspect="1" noChangeArrowheads="1"/>
          </p:cNvPicPr>
          <p:nvPr/>
        </p:nvPicPr>
        <p:blipFill>
          <a:blip r:embed="rId3" cstate="print"/>
          <a:srcRect l="28776" t="32570" r="15262" b="2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21356521">
            <a:off x="290795" y="4106698"/>
            <a:ext cx="8458200" cy="2057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 smtClean="0"/>
              <a:t>“¿Qué parte de la palabra "Id" no entiendes?”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3200" dirty="0" smtClean="0"/>
              <a:t>— Robert </a:t>
            </a:r>
            <a:r>
              <a:rPr lang="es-PE" sz="3200" dirty="0" err="1" smtClean="0"/>
              <a:t>Suhonen</a:t>
            </a:r>
            <a:endParaRPr lang="en-US" sz="3200" dirty="0"/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jesuswept"/>
          <p:cNvPicPr>
            <a:picLocks noChangeAspect="1" noChangeArrowheads="1"/>
          </p:cNvPicPr>
          <p:nvPr/>
        </p:nvPicPr>
        <p:blipFill>
          <a:blip r:embed="rId3" cstate="print"/>
          <a:srcRect r="4619"/>
          <a:stretch>
            <a:fillRect/>
          </a:stretch>
        </p:blipFill>
        <p:spPr bwMode="auto">
          <a:xfrm>
            <a:off x="685801" y="0"/>
            <a:ext cx="7086600" cy="509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28600" y="5152072"/>
            <a:ext cx="868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000" b="1" dirty="0" smtClean="0">
                <a:solidFill>
                  <a:srgbClr val="FFFF00"/>
                </a:solidFill>
              </a:rPr>
              <a:t>“Deja que mi corazón se quebrante por las mismas cosas que quebrantan el corazón de Dios</a:t>
            </a:r>
            <a:r>
              <a:rPr lang="es-PE" sz="3000" i="1" dirty="0" smtClean="0">
                <a:solidFill>
                  <a:srgbClr val="FFFF00"/>
                </a:solidFill>
              </a:rPr>
              <a:t>.”       </a:t>
            </a:r>
            <a:br>
              <a:rPr lang="es-PE" sz="3000" i="1" dirty="0" smtClean="0">
                <a:solidFill>
                  <a:srgbClr val="FFFF00"/>
                </a:solidFill>
              </a:rPr>
            </a:br>
            <a:r>
              <a:rPr lang="es-PE" sz="3000" i="1" dirty="0" smtClean="0">
                <a:solidFill>
                  <a:srgbClr val="FFFF00"/>
                </a:solidFill>
              </a:rPr>
              <a:t> </a:t>
            </a:r>
            <a:r>
              <a:rPr lang="es-PE" sz="2800" i="1" dirty="0" smtClean="0">
                <a:solidFill>
                  <a:srgbClr val="FFFF00"/>
                </a:solidFill>
              </a:rPr>
              <a:t>-</a:t>
            </a:r>
            <a:r>
              <a:rPr lang="es-PE" sz="2000" i="1" dirty="0" smtClean="0">
                <a:solidFill>
                  <a:srgbClr val="FFFF00"/>
                </a:solidFill>
              </a:rPr>
              <a:t>Bob Pierce</a:t>
            </a:r>
            <a:endParaRPr lang="en-US" sz="28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228600"/>
            <a:ext cx="8610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 smtClean="0"/>
              <a:t>“Dios no está buscando personas de gran fe, sino individuos dispuestos a seguirle.”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3200" dirty="0" smtClean="0"/>
              <a:t>— Hudson Taylor</a:t>
            </a:r>
            <a:endParaRPr lang="en-US" sz="3200" dirty="0"/>
          </a:p>
        </p:txBody>
      </p:sp>
      <p:pic>
        <p:nvPicPr>
          <p:cNvPr id="12292" name="Picture 4" descr="http://gardinerstparish.files.wordpress.com/2013/01/130113_baptism_of_our_lor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3114675"/>
            <a:ext cx="5000625" cy="374332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34400"/>
            <a:ext cx="419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“Tenemos los medios para poder evangelizar a nuestro país, lamentablemente están dormitando en las bancas de nuestras iglesias.”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3200" dirty="0" smtClean="0"/>
              <a:t>— John </a:t>
            </a:r>
            <a:r>
              <a:rPr lang="es-PE" sz="3200" dirty="0" err="1" smtClean="0"/>
              <a:t>Stott</a:t>
            </a:r>
            <a:endParaRPr lang="en-US" sz="3200" dirty="0"/>
          </a:p>
        </p:txBody>
      </p:sp>
      <p:pic>
        <p:nvPicPr>
          <p:cNvPr id="16386" name="Picture 2" descr="http://farm4.staticflickr.com/3485/3869725584_df38a89a0b_b.jpg"/>
          <p:cNvPicPr>
            <a:picLocks noChangeAspect="1" noChangeArrowheads="1"/>
          </p:cNvPicPr>
          <p:nvPr/>
        </p:nvPicPr>
        <p:blipFill>
          <a:blip r:embed="rId3" cstate="print"/>
          <a:srcRect r="17763"/>
          <a:stretch>
            <a:fillRect/>
          </a:stretch>
        </p:blipFill>
        <p:spPr bwMode="auto">
          <a:xfrm>
            <a:off x="4605737" y="0"/>
            <a:ext cx="4233463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1.bp.blogspot.com/-pdKyB5rEufs/Tr8HXcCKi5I/AAAAAAAAA4A/HhkWfmyKRh8/s1600/lifthands.jpg"/>
          <p:cNvPicPr>
            <a:picLocks noChangeAspect="1" noChangeArrowheads="1"/>
          </p:cNvPicPr>
          <p:nvPr/>
        </p:nvPicPr>
        <p:blipFill>
          <a:blip r:embed="rId3" cstate="print"/>
          <a:srcRect l="9973" r="4546"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114800" y="609600"/>
            <a:ext cx="4495800" cy="5334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PE" sz="4400" b="1" dirty="0" smtClean="0">
                <a:solidFill>
                  <a:schemeClr val="bg1"/>
                </a:solidFill>
              </a:rPr>
              <a:t>“Dios usa a hombres y mujeres que son lo suficientemente débiles y frágiles como para apoyarse en Él.”</a:t>
            </a:r>
            <a:r>
              <a:rPr lang="es-PE" sz="3200" dirty="0" smtClean="0">
                <a:solidFill>
                  <a:schemeClr val="bg1"/>
                </a:solidFill>
              </a:rPr>
              <a:t/>
            </a:r>
            <a:br>
              <a:rPr lang="es-PE" sz="3200" dirty="0" smtClean="0">
                <a:solidFill>
                  <a:schemeClr val="bg1"/>
                </a:solidFill>
              </a:rPr>
            </a:br>
            <a:r>
              <a:rPr lang="es-PE" sz="3200" dirty="0" smtClean="0">
                <a:solidFill>
                  <a:schemeClr val="bg1"/>
                </a:solidFill>
              </a:rPr>
              <a:t>— Hudson Taylor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apologeticsblog.com/wp-content/uploads/2013/03/bigstockphoto_Unity_and_Strength_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9953"/>
            <a:ext cx="9144000" cy="708795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09600" y="381000"/>
            <a:ext cx="8153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800" b="1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“Dios no llama a los calificados, califica a los llamados.”</a:t>
            </a:r>
            <a:r>
              <a:rPr lang="es-PE" sz="32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32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3200" dirty="0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— A. W. </a:t>
            </a:r>
            <a:r>
              <a:rPr lang="es-PE" sz="3200" dirty="0" err="1" smtClean="0"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Tozer</a:t>
            </a:r>
            <a:endParaRPr lang="en-US" sz="3200" dirty="0"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8610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 smtClean="0"/>
              <a:t>“Hacer otra cosas en la iglesia sin evangelizar, es como reacomodar los muebles cuando la casa está en llamas.”</a:t>
            </a:r>
            <a:r>
              <a:rPr lang="es-PE" sz="3200" dirty="0" smtClean="0"/>
              <a:t/>
            </a:r>
            <a:br>
              <a:rPr lang="es-PE" sz="3200" dirty="0" smtClean="0"/>
            </a:br>
            <a:r>
              <a:rPr lang="es-PE" sz="2800" dirty="0" smtClean="0"/>
              <a:t>— David Watson</a:t>
            </a:r>
            <a:endParaRPr lang="en-US" sz="3200" dirty="0"/>
          </a:p>
        </p:txBody>
      </p:sp>
      <p:pic>
        <p:nvPicPr>
          <p:cNvPr id="2050" name="Picture 2" descr="http://1.bp.blogspot.com/_o4I0skPGvsY/TKKS2quOx0I/AAAAAAABVQE/e35ENzIEx9s/s1600/P9270093.JPG"/>
          <p:cNvPicPr>
            <a:picLocks noChangeAspect="1" noChangeArrowheads="1"/>
          </p:cNvPicPr>
          <p:nvPr/>
        </p:nvPicPr>
        <p:blipFill>
          <a:blip r:embed="rId3" cstate="print"/>
          <a:srcRect t="1104" b="5298"/>
          <a:stretch>
            <a:fillRect/>
          </a:stretch>
        </p:blipFill>
        <p:spPr bwMode="auto">
          <a:xfrm>
            <a:off x="1866900" y="2743200"/>
            <a:ext cx="5753100" cy="40386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imgc.allpostersimages.com/images/P-473-488-90/56/5631/OA4MG00Z/posters/h-armstrong-roberts-boy-leaning-head-on-hand-staring-at-lone-goldfish-in-fishbowl.jpg"/>
          <p:cNvPicPr>
            <a:picLocks noChangeAspect="1" noChangeArrowheads="1"/>
          </p:cNvPicPr>
          <p:nvPr/>
        </p:nvPicPr>
        <p:blipFill>
          <a:blip r:embed="rId3" cstate="print"/>
          <a:srcRect r="5000"/>
          <a:stretch>
            <a:fillRect/>
          </a:stretch>
        </p:blipFill>
        <p:spPr bwMode="auto">
          <a:xfrm>
            <a:off x="0" y="-152400"/>
            <a:ext cx="9199112" cy="726757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620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>
                <a:solidFill>
                  <a:srgbClr val="FFFF00"/>
                </a:solidFill>
              </a:rPr>
              <a:t>Debemos ser pescadores de hombres,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631210"/>
            <a:ext cx="38862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 smtClean="0">
                <a:solidFill>
                  <a:srgbClr val="FFFF00"/>
                </a:solidFill>
              </a:rPr>
              <a:t>no guardianes del acuario.” </a:t>
            </a:r>
          </a:p>
          <a:p>
            <a:pPr algn="r"/>
            <a:r>
              <a:rPr lang="es-PE" sz="3200" dirty="0" smtClean="0">
                <a:solidFill>
                  <a:srgbClr val="FFFF00"/>
                </a:solidFill>
              </a:rPr>
              <a:t>Mike </a:t>
            </a:r>
            <a:r>
              <a:rPr lang="es-PE" sz="3200" dirty="0" err="1" smtClean="0">
                <a:solidFill>
                  <a:srgbClr val="FFFF00"/>
                </a:solidFill>
              </a:rPr>
              <a:t>Francen</a:t>
            </a:r>
            <a:r>
              <a:rPr lang="es-PE" sz="3200" dirty="0" smtClean="0">
                <a:solidFill>
                  <a:srgbClr val="FFFF00"/>
                </a:solidFill>
              </a:rPr>
              <a:t> </a:t>
            </a:r>
            <a:endParaRPr lang="en-US" sz="3600" dirty="0" smtClean="0">
              <a:solidFill>
                <a:srgbClr val="FFFF00"/>
              </a:solidFill>
            </a:endParaRPr>
          </a:p>
          <a:p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304800"/>
            <a:ext cx="8458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>
                <a:solidFill>
                  <a:schemeClr val="bg1"/>
                </a:solidFill>
              </a:rPr>
              <a:t>“La señal de una iglesia “grande” no es su capacidad de asientos, sino su capacidad de enviar.” </a:t>
            </a:r>
          </a:p>
          <a:p>
            <a:pPr algn="ctr"/>
            <a:r>
              <a:rPr lang="es-PE" sz="2800" i="1" dirty="0" smtClean="0">
                <a:solidFill>
                  <a:schemeClr val="bg1"/>
                </a:solidFill>
              </a:rPr>
              <a:t> - Mike </a:t>
            </a:r>
            <a:r>
              <a:rPr lang="es-PE" sz="2800" i="1" dirty="0" err="1" smtClean="0">
                <a:solidFill>
                  <a:schemeClr val="bg1"/>
                </a:solidFill>
              </a:rPr>
              <a:t>Stachura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73730" name="Picture 2" descr="http://www.dumaspews.com/assets/images/Old_Zion_Heritage_Way_Bapt._-_Woodburn__KY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8300" y="2924936"/>
            <a:ext cx="5905500" cy="393306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971800"/>
            <a:ext cx="2895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6000" b="1" dirty="0" smtClean="0"/>
              <a:t>El que no sirve, no sirve</a:t>
            </a:r>
            <a:r>
              <a:rPr lang="en-US" sz="6000" b="1" dirty="0" smtClean="0"/>
              <a:t>.</a:t>
            </a:r>
            <a:endParaRPr lang="en-US" sz="6000" b="1" dirty="0"/>
          </a:p>
        </p:txBody>
      </p:sp>
      <p:pic>
        <p:nvPicPr>
          <p:cNvPr id="71682" name="Picture 2" descr="C:\SIM SP Comm\ezine\Done\mision integral\fotosMisIntegral\man closes g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3875" y="444500"/>
            <a:ext cx="4810125" cy="6413500"/>
          </a:xfrm>
          <a:prstGeom prst="rect">
            <a:avLst/>
          </a:prstGeom>
          <a:noFill/>
        </p:spPr>
      </p:pic>
      <p:pic>
        <p:nvPicPr>
          <p:cNvPr id="71683" name="Picture 3" descr="C:\SIM SP Comm\ezine\Done\mision integral\fotosMisIntegral\Michael Batterman with Dasanach man Fregario photo Ken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4089400" cy="3067050"/>
          </a:xfrm>
          <a:prstGeom prst="rect">
            <a:avLst/>
          </a:prstGeom>
          <a:noFill/>
        </p:spPr>
      </p:pic>
      <p:pic>
        <p:nvPicPr>
          <p:cNvPr id="71684" name="Picture 4" descr="C:\SIM SP Comm\ezine\Done\mision integral\fotosMisIntegral\Mirtha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57200"/>
            <a:ext cx="2640234" cy="19812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1" descr="C:\SIM SP Comm\ezine\Done\familia en misiones\walktoworld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0"/>
            <a:ext cx="6858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71800" y="5056763"/>
            <a:ext cx="3733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>
                <a:solidFill>
                  <a:schemeClr val="bg1"/>
                </a:solidFill>
              </a:rPr>
              <a:t>“Ve, envía o desobedece.” </a:t>
            </a:r>
            <a:r>
              <a:rPr lang="es-PE" sz="2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PE" sz="2400" dirty="0" smtClean="0">
                <a:solidFill>
                  <a:schemeClr val="bg1"/>
                </a:solidFill>
              </a:rPr>
              <a:t>John </a:t>
            </a:r>
            <a:r>
              <a:rPr lang="es-PE" sz="2400" dirty="0" err="1" smtClean="0">
                <a:solidFill>
                  <a:schemeClr val="bg1"/>
                </a:solidFill>
              </a:rPr>
              <a:t>Piper</a:t>
            </a:r>
            <a:r>
              <a:rPr lang="es-PE" sz="2400" dirty="0" smtClean="0">
                <a:solidFill>
                  <a:schemeClr val="bg1"/>
                </a:solidFill>
              </a:rPr>
              <a:t> 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“La Gran Comisión se hace con los pies de los que van, las rodillas de los que oran y las manos de los que dan.”</a:t>
            </a:r>
            <a:br>
              <a:rPr lang="es-PE" dirty="0" smtClean="0"/>
            </a:br>
            <a:r>
              <a:rPr lang="es-PE" dirty="0" smtClean="0"/>
              <a:t>— Anónimo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5538" name="Picture 2" descr="C:\SIM SP Comm\ezine\Done\ORACION\Peru praying ki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990600"/>
            <a:ext cx="7493000" cy="5619750"/>
          </a:xfrm>
          <a:prstGeom prst="rect">
            <a:avLst/>
          </a:prstGeom>
          <a:noFill/>
        </p:spPr>
      </p:pic>
      <p:pic>
        <p:nvPicPr>
          <p:cNvPr id="65539" name="Picture 3" descr="C:\SIM SP Comm\ezine\Done\ORACION\prayingLatina (Large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24000"/>
            <a:ext cx="3657601" cy="4876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844</Words>
  <Application>Microsoft Office PowerPoint</Application>
  <PresentationFormat>On-screen Show (4:3)</PresentationFormat>
  <Paragraphs>105</Paragraphs>
  <Slides>44</Slides>
  <Notes>44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</dc:creator>
  <cp:lastModifiedBy>Chris</cp:lastModifiedBy>
  <cp:revision>14</cp:revision>
  <dcterms:created xsi:type="dcterms:W3CDTF">2013-06-04T13:47:34Z</dcterms:created>
  <dcterms:modified xsi:type="dcterms:W3CDTF">2013-06-09T20:22:01Z</dcterms:modified>
</cp:coreProperties>
</file>