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70"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504" y="-10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898BEA-8085-4509-9772-7887FFE87152}" type="datetimeFigureOut">
              <a:rPr lang="es-AR" smtClean="0"/>
              <a:t>26/09/14</a:t>
            </a:fld>
            <a:endParaRPr lang="es-AR"/>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DC08B0-0A48-44CE-8CAC-7357CB4CE746}" type="slidenum">
              <a:rPr lang="es-AR" smtClean="0"/>
              <a:t>‹#›</a:t>
            </a:fld>
            <a:endParaRPr lang="es-AR"/>
          </a:p>
        </p:txBody>
      </p:sp>
    </p:spTree>
    <p:extLst>
      <p:ext uri="{BB962C8B-B14F-4D97-AF65-F5344CB8AC3E}">
        <p14:creationId xmlns:p14="http://schemas.microsoft.com/office/powerpoint/2010/main" val="1016796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C0DC08B0-0A48-44CE-8CAC-7357CB4CE746}" type="slidenum">
              <a:rPr lang="es-AR" smtClean="0"/>
              <a:t>2</a:t>
            </a:fld>
            <a:endParaRPr lang="es-AR"/>
          </a:p>
        </p:txBody>
      </p:sp>
    </p:spTree>
    <p:extLst>
      <p:ext uri="{BB962C8B-B14F-4D97-AF65-F5344CB8AC3E}">
        <p14:creationId xmlns:p14="http://schemas.microsoft.com/office/powerpoint/2010/main" val="25731274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AR"/>
          </a:p>
        </p:txBody>
      </p:sp>
      <p:sp>
        <p:nvSpPr>
          <p:cNvPr id="4" name="3 Marcador de fecha"/>
          <p:cNvSpPr>
            <a:spLocks noGrp="1"/>
          </p:cNvSpPr>
          <p:nvPr>
            <p:ph type="dt" sz="half" idx="10"/>
          </p:nvPr>
        </p:nvSpPr>
        <p:spPr/>
        <p:txBody>
          <a:bodyPr/>
          <a:lstStyle/>
          <a:p>
            <a:fld id="{4CB70B6F-1E84-4B1B-B2DF-DBB93A390BF0}" type="datetimeFigureOut">
              <a:rPr lang="es-AR" smtClean="0"/>
              <a:t>26/09/14</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AE4BD01F-80E9-4D07-83F1-7BD37D4A505C}" type="slidenum">
              <a:rPr lang="es-AR" smtClean="0"/>
              <a:t>‹#›</a:t>
            </a:fld>
            <a:endParaRPr lang="es-AR"/>
          </a:p>
        </p:txBody>
      </p:sp>
    </p:spTree>
    <p:extLst>
      <p:ext uri="{BB962C8B-B14F-4D97-AF65-F5344CB8AC3E}">
        <p14:creationId xmlns:p14="http://schemas.microsoft.com/office/powerpoint/2010/main" val="880964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4CB70B6F-1E84-4B1B-B2DF-DBB93A390BF0}" type="datetimeFigureOut">
              <a:rPr lang="es-AR" smtClean="0"/>
              <a:t>26/09/14</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AE4BD01F-80E9-4D07-83F1-7BD37D4A505C}" type="slidenum">
              <a:rPr lang="es-AR" smtClean="0"/>
              <a:t>‹#›</a:t>
            </a:fld>
            <a:endParaRPr lang="es-AR"/>
          </a:p>
        </p:txBody>
      </p:sp>
    </p:spTree>
    <p:extLst>
      <p:ext uri="{BB962C8B-B14F-4D97-AF65-F5344CB8AC3E}">
        <p14:creationId xmlns:p14="http://schemas.microsoft.com/office/powerpoint/2010/main" val="1197022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4CB70B6F-1E84-4B1B-B2DF-DBB93A390BF0}" type="datetimeFigureOut">
              <a:rPr lang="es-AR" smtClean="0"/>
              <a:t>26/09/14</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AE4BD01F-80E9-4D07-83F1-7BD37D4A505C}" type="slidenum">
              <a:rPr lang="es-AR" smtClean="0"/>
              <a:t>‹#›</a:t>
            </a:fld>
            <a:endParaRPr lang="es-AR"/>
          </a:p>
        </p:txBody>
      </p:sp>
    </p:spTree>
    <p:extLst>
      <p:ext uri="{BB962C8B-B14F-4D97-AF65-F5344CB8AC3E}">
        <p14:creationId xmlns:p14="http://schemas.microsoft.com/office/powerpoint/2010/main" val="50259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4CB70B6F-1E84-4B1B-B2DF-DBB93A390BF0}" type="datetimeFigureOut">
              <a:rPr lang="es-AR" smtClean="0"/>
              <a:t>26/09/14</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AE4BD01F-80E9-4D07-83F1-7BD37D4A505C}" type="slidenum">
              <a:rPr lang="es-AR" smtClean="0"/>
              <a:t>‹#›</a:t>
            </a:fld>
            <a:endParaRPr lang="es-AR"/>
          </a:p>
        </p:txBody>
      </p:sp>
    </p:spTree>
    <p:extLst>
      <p:ext uri="{BB962C8B-B14F-4D97-AF65-F5344CB8AC3E}">
        <p14:creationId xmlns:p14="http://schemas.microsoft.com/office/powerpoint/2010/main" val="3500465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4CB70B6F-1E84-4B1B-B2DF-DBB93A390BF0}" type="datetimeFigureOut">
              <a:rPr lang="es-AR" smtClean="0"/>
              <a:t>26/09/14</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AE4BD01F-80E9-4D07-83F1-7BD37D4A505C}" type="slidenum">
              <a:rPr lang="es-AR" smtClean="0"/>
              <a:t>‹#›</a:t>
            </a:fld>
            <a:endParaRPr lang="es-AR"/>
          </a:p>
        </p:txBody>
      </p:sp>
    </p:spTree>
    <p:extLst>
      <p:ext uri="{BB962C8B-B14F-4D97-AF65-F5344CB8AC3E}">
        <p14:creationId xmlns:p14="http://schemas.microsoft.com/office/powerpoint/2010/main" val="978347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fecha"/>
          <p:cNvSpPr>
            <a:spLocks noGrp="1"/>
          </p:cNvSpPr>
          <p:nvPr>
            <p:ph type="dt" sz="half" idx="10"/>
          </p:nvPr>
        </p:nvSpPr>
        <p:spPr/>
        <p:txBody>
          <a:bodyPr/>
          <a:lstStyle/>
          <a:p>
            <a:fld id="{4CB70B6F-1E84-4B1B-B2DF-DBB93A390BF0}" type="datetimeFigureOut">
              <a:rPr lang="es-AR" smtClean="0"/>
              <a:t>26/09/14</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AE4BD01F-80E9-4D07-83F1-7BD37D4A505C}" type="slidenum">
              <a:rPr lang="es-AR" smtClean="0"/>
              <a:t>‹#›</a:t>
            </a:fld>
            <a:endParaRPr lang="es-AR"/>
          </a:p>
        </p:txBody>
      </p:sp>
    </p:spTree>
    <p:extLst>
      <p:ext uri="{BB962C8B-B14F-4D97-AF65-F5344CB8AC3E}">
        <p14:creationId xmlns:p14="http://schemas.microsoft.com/office/powerpoint/2010/main" val="3573639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6 Marcador de fecha"/>
          <p:cNvSpPr>
            <a:spLocks noGrp="1"/>
          </p:cNvSpPr>
          <p:nvPr>
            <p:ph type="dt" sz="half" idx="10"/>
          </p:nvPr>
        </p:nvSpPr>
        <p:spPr/>
        <p:txBody>
          <a:bodyPr/>
          <a:lstStyle/>
          <a:p>
            <a:fld id="{4CB70B6F-1E84-4B1B-B2DF-DBB93A390BF0}" type="datetimeFigureOut">
              <a:rPr lang="es-AR" smtClean="0"/>
              <a:t>26/09/14</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AE4BD01F-80E9-4D07-83F1-7BD37D4A505C}" type="slidenum">
              <a:rPr lang="es-AR" smtClean="0"/>
              <a:t>‹#›</a:t>
            </a:fld>
            <a:endParaRPr lang="es-AR"/>
          </a:p>
        </p:txBody>
      </p:sp>
    </p:spTree>
    <p:extLst>
      <p:ext uri="{BB962C8B-B14F-4D97-AF65-F5344CB8AC3E}">
        <p14:creationId xmlns:p14="http://schemas.microsoft.com/office/powerpoint/2010/main" val="73073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fecha"/>
          <p:cNvSpPr>
            <a:spLocks noGrp="1"/>
          </p:cNvSpPr>
          <p:nvPr>
            <p:ph type="dt" sz="half" idx="10"/>
          </p:nvPr>
        </p:nvSpPr>
        <p:spPr/>
        <p:txBody>
          <a:bodyPr/>
          <a:lstStyle/>
          <a:p>
            <a:fld id="{4CB70B6F-1E84-4B1B-B2DF-DBB93A390BF0}" type="datetimeFigureOut">
              <a:rPr lang="es-AR" smtClean="0"/>
              <a:t>26/09/14</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AE4BD01F-80E9-4D07-83F1-7BD37D4A505C}" type="slidenum">
              <a:rPr lang="es-AR" smtClean="0"/>
              <a:t>‹#›</a:t>
            </a:fld>
            <a:endParaRPr lang="es-AR"/>
          </a:p>
        </p:txBody>
      </p:sp>
    </p:spTree>
    <p:extLst>
      <p:ext uri="{BB962C8B-B14F-4D97-AF65-F5344CB8AC3E}">
        <p14:creationId xmlns:p14="http://schemas.microsoft.com/office/powerpoint/2010/main" val="3251332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CB70B6F-1E84-4B1B-B2DF-DBB93A390BF0}" type="datetimeFigureOut">
              <a:rPr lang="es-AR" smtClean="0"/>
              <a:t>26/09/14</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AE4BD01F-80E9-4D07-83F1-7BD37D4A505C}" type="slidenum">
              <a:rPr lang="es-AR" smtClean="0"/>
              <a:t>‹#›</a:t>
            </a:fld>
            <a:endParaRPr lang="es-AR"/>
          </a:p>
        </p:txBody>
      </p:sp>
    </p:spTree>
    <p:extLst>
      <p:ext uri="{BB962C8B-B14F-4D97-AF65-F5344CB8AC3E}">
        <p14:creationId xmlns:p14="http://schemas.microsoft.com/office/powerpoint/2010/main" val="2640870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CB70B6F-1E84-4B1B-B2DF-DBB93A390BF0}" type="datetimeFigureOut">
              <a:rPr lang="es-AR" smtClean="0"/>
              <a:t>26/09/14</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AE4BD01F-80E9-4D07-83F1-7BD37D4A505C}" type="slidenum">
              <a:rPr lang="es-AR" smtClean="0"/>
              <a:t>‹#›</a:t>
            </a:fld>
            <a:endParaRPr lang="es-AR"/>
          </a:p>
        </p:txBody>
      </p:sp>
    </p:spTree>
    <p:extLst>
      <p:ext uri="{BB962C8B-B14F-4D97-AF65-F5344CB8AC3E}">
        <p14:creationId xmlns:p14="http://schemas.microsoft.com/office/powerpoint/2010/main" val="1880801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CB70B6F-1E84-4B1B-B2DF-DBB93A390BF0}" type="datetimeFigureOut">
              <a:rPr lang="es-AR" smtClean="0"/>
              <a:t>26/09/14</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AE4BD01F-80E9-4D07-83F1-7BD37D4A505C}" type="slidenum">
              <a:rPr lang="es-AR" smtClean="0"/>
              <a:t>‹#›</a:t>
            </a:fld>
            <a:endParaRPr lang="es-AR"/>
          </a:p>
        </p:txBody>
      </p:sp>
    </p:spTree>
    <p:extLst>
      <p:ext uri="{BB962C8B-B14F-4D97-AF65-F5344CB8AC3E}">
        <p14:creationId xmlns:p14="http://schemas.microsoft.com/office/powerpoint/2010/main" val="126041263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B70B6F-1E84-4B1B-B2DF-DBB93A390BF0}" type="datetimeFigureOut">
              <a:rPr lang="es-AR" smtClean="0"/>
              <a:t>26/09/14</a:t>
            </a:fld>
            <a:endParaRPr lang="es-A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4BD01F-80E9-4D07-83F1-7BD37D4A505C}" type="slidenum">
              <a:rPr lang="es-AR" smtClean="0"/>
              <a:t>‹#›</a:t>
            </a:fld>
            <a:endParaRPr lang="es-AR"/>
          </a:p>
        </p:txBody>
      </p:sp>
    </p:spTree>
    <p:extLst>
      <p:ext uri="{BB962C8B-B14F-4D97-AF65-F5344CB8AC3E}">
        <p14:creationId xmlns:p14="http://schemas.microsoft.com/office/powerpoint/2010/main" val="19740679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348880"/>
            <a:ext cx="8229600" cy="1143000"/>
          </a:xfrm>
        </p:spPr>
        <p:txBody>
          <a:bodyPr>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s-AR" sz="88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HOMBRES DE IMPACTO</a:t>
            </a:r>
            <a:endParaRPr lang="en-US" sz="88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extLst>
      <p:ext uri="{BB962C8B-B14F-4D97-AF65-F5344CB8AC3E}">
        <p14:creationId xmlns:p14="http://schemas.microsoft.com/office/powerpoint/2010/main" val="38999201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Juan </a:t>
            </a:r>
            <a:r>
              <a:rPr lang="es-AR" dirty="0" err="1" smtClean="0"/>
              <a:t>Sung</a:t>
            </a:r>
            <a:r>
              <a:rPr lang="es-AR" dirty="0" smtClean="0"/>
              <a:t> (1901-1944)</a:t>
            </a:r>
            <a:endParaRPr lang="es-AR" dirty="0"/>
          </a:p>
        </p:txBody>
      </p:sp>
      <p:sp>
        <p:nvSpPr>
          <p:cNvPr id="3" name="2 Marcador de contenido"/>
          <p:cNvSpPr>
            <a:spLocks noGrp="1"/>
          </p:cNvSpPr>
          <p:nvPr>
            <p:ph idx="1"/>
          </p:nvPr>
        </p:nvSpPr>
        <p:spPr>
          <a:xfrm>
            <a:off x="457200" y="1600200"/>
            <a:ext cx="8229600" cy="5257800"/>
          </a:xfrm>
        </p:spPr>
        <p:txBody>
          <a:bodyPr>
            <a:normAutofit fontScale="85000" lnSpcReduction="20000"/>
          </a:bodyPr>
          <a:lstStyle/>
          <a:p>
            <a:pPr marL="0" indent="0">
              <a:buNone/>
            </a:pPr>
            <a:r>
              <a:rPr lang="es-AR" dirty="0" smtClean="0"/>
              <a:t>Juan había llegado a los Estados Unidos y aunque poseía un doctorado en química había decidido volcar su atención en la teología. El cambio en su temperamento fue tan drástico que sus colegas escépticos, pensando que estaba al borde de la locura, decidieron internarlo en un hospital siquiátrico. Después de ser dado de alta su familia le recibió en su hogar sin darse cuenta que estaban ayudando a unos de los mayores evangelistas de la China volver a su tierra natal. Primero evangelizo en su pueblo natal de la provincia de Fujian antes de extender su ministerio a través de toda la China, y continuó  alcanzando a todo el sudeste de Asia. Juan </a:t>
            </a:r>
            <a:r>
              <a:rPr lang="es-AR" dirty="0" err="1" smtClean="0"/>
              <a:t>Sung</a:t>
            </a:r>
            <a:r>
              <a:rPr lang="es-AR" dirty="0" smtClean="0"/>
              <a:t> probó ser uno de los más grandes pioneros de la China, abriendo un nuevo terreno espiritual y sembrando para la cosecha posterior de la iglesia.</a:t>
            </a:r>
            <a:endParaRPr lang="es-AR" dirty="0"/>
          </a:p>
        </p:txBody>
      </p:sp>
    </p:spTree>
    <p:extLst>
      <p:ext uri="{BB962C8B-B14F-4D97-AF65-F5344CB8AC3E}">
        <p14:creationId xmlns:p14="http://schemas.microsoft.com/office/powerpoint/2010/main" val="1929255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Patricio de Irlanda (389-461)</a:t>
            </a:r>
            <a:endParaRPr lang="es-AR" dirty="0"/>
          </a:p>
        </p:txBody>
      </p:sp>
      <p:sp>
        <p:nvSpPr>
          <p:cNvPr id="3" name="2 Marcador de contenido"/>
          <p:cNvSpPr>
            <a:spLocks noGrp="1"/>
          </p:cNvSpPr>
          <p:nvPr>
            <p:ph idx="1"/>
          </p:nvPr>
        </p:nvSpPr>
        <p:spPr>
          <a:xfrm>
            <a:off x="467544" y="1268760"/>
            <a:ext cx="8435280" cy="5069160"/>
          </a:xfrm>
        </p:spPr>
        <p:txBody>
          <a:bodyPr>
            <a:noAutofit/>
          </a:bodyPr>
          <a:lstStyle/>
          <a:p>
            <a:r>
              <a:rPr lang="es-AR" sz="2200" dirty="0" err="1" smtClean="0"/>
              <a:t>Laoghaire</a:t>
            </a:r>
            <a:r>
              <a:rPr lang="es-AR" sz="2200" dirty="0" smtClean="0"/>
              <a:t> rey supremo de Irlanda, al comprobar que el mensaje de Patricio se extendía como un fuego incontrolado por todo el territorio Irlandés, no tuvo mas opción que ceder permitiendo que el evangelio fuese predicado, aunque el permaneció fiel a sus creencia paganas. Raptado por unos merodeadores irlandeses de su costero pueblo natal en la isla principal de Gran Bretaña, lo llevaron a Irlanda y lo esclavizaron como pastor de ovejas. Patricio huyo de Irlanda tras seis años de cautividad, vagando por toda Europa antes de establecerse y prepararse para el sacerdocio. Los esfuerzos misioneros emprendidos con anterioridad en Irlanda apenas habían tenido éxito hasta que patricio se hizo cargo de la obra. Se le atribuye haber bautizado a mas de cien mil convertidos y fundado mas de doscientas iglesias. Su corazón  y don de evangelista le permitieron establecer fundamentos cristianos en el corazón de la cultura Irlandesa, fundamentos que todavía son visibles hoy en día.</a:t>
            </a:r>
            <a:endParaRPr lang="es-AR" sz="2200" dirty="0"/>
          </a:p>
        </p:txBody>
      </p:sp>
    </p:spTree>
    <p:extLst>
      <p:ext uri="{BB962C8B-B14F-4D97-AF65-F5344CB8AC3E}">
        <p14:creationId xmlns:p14="http://schemas.microsoft.com/office/powerpoint/2010/main" val="24952625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Nicolás </a:t>
            </a:r>
            <a:r>
              <a:rPr lang="es-AR" dirty="0" err="1" smtClean="0"/>
              <a:t>Zinsendorf</a:t>
            </a:r>
            <a:r>
              <a:rPr lang="es-AR" dirty="0" smtClean="0"/>
              <a:t> (1700-1760)</a:t>
            </a:r>
            <a:endParaRPr lang="es-AR" dirty="0"/>
          </a:p>
        </p:txBody>
      </p:sp>
      <p:sp>
        <p:nvSpPr>
          <p:cNvPr id="3" name="2 Marcador de contenido"/>
          <p:cNvSpPr>
            <a:spLocks noGrp="1"/>
          </p:cNvSpPr>
          <p:nvPr>
            <p:ph idx="1"/>
          </p:nvPr>
        </p:nvSpPr>
        <p:spPr>
          <a:xfrm>
            <a:off x="179512" y="1412776"/>
            <a:ext cx="8712968" cy="5256584"/>
          </a:xfrm>
        </p:spPr>
        <p:txBody>
          <a:bodyPr>
            <a:noAutofit/>
          </a:bodyPr>
          <a:lstStyle/>
          <a:p>
            <a:r>
              <a:rPr lang="es-AR" sz="2300" dirty="0" smtClean="0"/>
              <a:t>Todas las miradas se dirigieron hacia el conde Nicolás </a:t>
            </a:r>
            <a:r>
              <a:rPr lang="es-AR" sz="2300" dirty="0" err="1" smtClean="0"/>
              <a:t>Zinsendorf</a:t>
            </a:r>
            <a:r>
              <a:rPr lang="es-AR" sz="2300" dirty="0" smtClean="0"/>
              <a:t> para ver su reacción ante la extraordinaria propuesta de dos hombres que acababan de ofrecerse como voluntarios para ser vendidos como esclavos con el fin de llevar el evangelio a las plantaciones de las Indias occidentales. El noble alemán nunca hubiera imaginado que su decisión de ofrecer refugio los cristianos moravos que huían de la persecución religiosa ayudaría a generar una </a:t>
            </a:r>
            <a:r>
              <a:rPr lang="es-AR" sz="2300" dirty="0" err="1" smtClean="0"/>
              <a:t>fé</a:t>
            </a:r>
            <a:r>
              <a:rPr lang="es-AR" sz="2300" dirty="0" smtClean="0"/>
              <a:t> tan radical. </a:t>
            </a:r>
            <a:r>
              <a:rPr lang="es-AR" sz="2300"/>
              <a:t>E</a:t>
            </a:r>
            <a:r>
              <a:rPr lang="es-AR" sz="2300" smtClean="0"/>
              <a:t>n </a:t>
            </a:r>
            <a:r>
              <a:rPr lang="es-AR" sz="2300" smtClean="0"/>
              <a:t>1727 la </a:t>
            </a:r>
            <a:r>
              <a:rPr lang="es-AR" sz="2300" dirty="0" smtClean="0"/>
              <a:t>comunidad de refugiados, que continuaba creciendo en su propiedad de </a:t>
            </a:r>
            <a:r>
              <a:rPr lang="es-AR" sz="2300" dirty="0" err="1"/>
              <a:t>H</a:t>
            </a:r>
            <a:r>
              <a:rPr lang="es-AR" sz="2300" dirty="0" err="1" smtClean="0"/>
              <a:t>errnhut</a:t>
            </a:r>
            <a:r>
              <a:rPr lang="es-AR" sz="2300" dirty="0" smtClean="0"/>
              <a:t>, experimento un avivamiento espiritual. El conde </a:t>
            </a:r>
            <a:r>
              <a:rPr lang="es-AR" sz="2300" dirty="0" err="1" smtClean="0"/>
              <a:t>Zinsendorf</a:t>
            </a:r>
            <a:r>
              <a:rPr lang="es-AR" sz="2300" dirty="0" smtClean="0"/>
              <a:t> promovió y financió las misiones durante treinta y tres años, enviando moravos a servir en las Américas, África, Asia, Europa y Groenlandia. Nos dejó un importante legado que aún hoy sigue vigente, aunque en su tiempo fuera considerado un concepto radical: el envió de evangelistas laicos capaces de proveer su propio sustento económico.      </a:t>
            </a:r>
            <a:endParaRPr lang="es-AR" sz="2300" dirty="0"/>
          </a:p>
        </p:txBody>
      </p:sp>
    </p:spTree>
    <p:extLst>
      <p:ext uri="{BB962C8B-B14F-4D97-AF65-F5344CB8AC3E}">
        <p14:creationId xmlns:p14="http://schemas.microsoft.com/office/powerpoint/2010/main" val="37428098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Enoc (1967-)</a:t>
            </a:r>
            <a:endParaRPr lang="es-AR" dirty="0"/>
          </a:p>
        </p:txBody>
      </p:sp>
      <p:sp>
        <p:nvSpPr>
          <p:cNvPr id="3" name="2 Marcador de contenido"/>
          <p:cNvSpPr>
            <a:spLocks noGrp="1"/>
          </p:cNvSpPr>
          <p:nvPr>
            <p:ph idx="1"/>
          </p:nvPr>
        </p:nvSpPr>
        <p:spPr/>
        <p:txBody>
          <a:bodyPr>
            <a:normAutofit fontScale="77500" lnSpcReduction="20000"/>
          </a:bodyPr>
          <a:lstStyle/>
          <a:p>
            <a:r>
              <a:rPr lang="es-AR" dirty="0" smtClean="0"/>
              <a:t>Enoc creció escuchando relatos de las grandes cosas que Dios había hecho a través del pueblo de Israel. Pronto le mostraría la enérgico joven de Campos, Brasil, que el puede hacer grandes cosas a través de los brasileños e incluso de muchos como el. Enoc y su hermana Elisa formaron parte de los grupos de </a:t>
            </a:r>
            <a:r>
              <a:rPr lang="es-AR" dirty="0" err="1" smtClean="0"/>
              <a:t>King´s</a:t>
            </a:r>
            <a:r>
              <a:rPr lang="es-AR" dirty="0" smtClean="0"/>
              <a:t> </a:t>
            </a:r>
            <a:r>
              <a:rPr lang="es-AR" dirty="0" err="1" smtClean="0"/>
              <a:t>Kids</a:t>
            </a:r>
            <a:r>
              <a:rPr lang="es-AR" dirty="0" smtClean="0"/>
              <a:t> en Brasil. Las aventuras de la fe de Enoc le han llevado a viajar por Asia, Europa, el Pacifico y, mas recientemente, a Atlanta, Georgia, para ayudar en la campaña de evangelización como motivos de los juegos olímpicos de 1996. a los doce años Enoc ni siquiera se soñaba que haría todas esas cosas. Sin embargo, comprobó que Dios es mucho mas grande de lo que uno puede imaginar. La edad y el país de origen no son obstáculo para el éxito si seguimos la dirección de Dios.</a:t>
            </a:r>
            <a:endParaRPr lang="es-AR" dirty="0"/>
          </a:p>
        </p:txBody>
      </p:sp>
    </p:spTree>
    <p:extLst>
      <p:ext uri="{BB962C8B-B14F-4D97-AF65-F5344CB8AC3E}">
        <p14:creationId xmlns:p14="http://schemas.microsoft.com/office/powerpoint/2010/main" val="2547344039"/>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Hudson Taylor (1832-1905)</a:t>
            </a:r>
            <a:endParaRPr lang="es-AR" dirty="0"/>
          </a:p>
        </p:txBody>
      </p:sp>
      <p:sp>
        <p:nvSpPr>
          <p:cNvPr id="3" name="2 Marcador de contenido"/>
          <p:cNvSpPr>
            <a:spLocks noGrp="1"/>
          </p:cNvSpPr>
          <p:nvPr>
            <p:ph idx="1"/>
          </p:nvPr>
        </p:nvSpPr>
        <p:spPr>
          <a:xfrm>
            <a:off x="457200" y="1600200"/>
            <a:ext cx="8229600" cy="5357192"/>
          </a:xfrm>
        </p:spPr>
        <p:txBody>
          <a:bodyPr>
            <a:normAutofit fontScale="70000" lnSpcReduction="20000"/>
          </a:bodyPr>
          <a:lstStyle/>
          <a:p>
            <a:r>
              <a:rPr lang="es-AR" dirty="0" smtClean="0"/>
              <a:t>Nacido en Yorkshire, Inglaterra, Hudson decidió ser misionero en la China la edad de los cinco años. Se preparo concienzudamente para la vida difícil que le esperaba negándose comodidades materiales y consagrándose a la oración. Sus primeras experiencias en China le convencieron de la necesidad de nuevas estrategias misioneras. Entonces fundó la Misión al interior de la China en 1865 para ofrecer un camino de servicio a aquellos misioneros que carecían de calificaciones profesionales o académicas. Los principios de Taylor provocaron un impacto profundo y a los cincuenta años de su inicio la Misional interior de la China se había convertido en la mayor organización misionera del mundo. Sus normas para el ministerio y enseñanzas acerca de la necesidad de una profunda experiencia con Jesucristo nacieron de un intenso sufrimiento de soledad, rechazo y depresión con los que tuvo que luchar en sus primeros años en China. A través de todo eso, el testimonio de su vida de servicio palpita en las palabras profundas que en cierta ocasión pronunció: “ La obra de Dios hecha a su manera jamás carecerá de su provisión”. </a:t>
            </a:r>
            <a:endParaRPr lang="es-AR" dirty="0"/>
          </a:p>
        </p:txBody>
      </p:sp>
    </p:spTree>
    <p:extLst>
      <p:ext uri="{BB962C8B-B14F-4D97-AF65-F5344CB8AC3E}">
        <p14:creationId xmlns:p14="http://schemas.microsoft.com/office/powerpoint/2010/main" val="26079112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Policarpo de Esmirna (69-155)</a:t>
            </a:r>
            <a:endParaRPr lang="es-AR" dirty="0"/>
          </a:p>
        </p:txBody>
      </p:sp>
      <p:sp>
        <p:nvSpPr>
          <p:cNvPr id="3" name="2 Marcador de contenido"/>
          <p:cNvSpPr>
            <a:spLocks noGrp="1"/>
          </p:cNvSpPr>
          <p:nvPr>
            <p:ph idx="1"/>
          </p:nvPr>
        </p:nvSpPr>
        <p:spPr>
          <a:xfrm>
            <a:off x="457200" y="1600200"/>
            <a:ext cx="8229600" cy="5861248"/>
          </a:xfrm>
        </p:spPr>
        <p:txBody>
          <a:bodyPr>
            <a:normAutofit fontScale="70000" lnSpcReduction="20000"/>
          </a:bodyPr>
          <a:lstStyle/>
          <a:p>
            <a:r>
              <a:rPr lang="es-AR" dirty="0" smtClean="0"/>
              <a:t>“¡Quémenlo!” Los gritos de una multitud enloquecida fueron apagando los chasquidos de las llamas cuando éstas prendieron en la túnica de un anciano de ochenta y seis años, obispo de Esmirna. Los oficiales, propietarios, vendedores de frutas, herreros y esclavos que formaban parte de esta floreciente iglesias afligieron por la pérdida de su padre espiritual. Por ser el último eslabón vivo después de los apóstoles les entregó el depósito de las verdades y valores bíblicos que aprendió del apóstol Juan. Durante muchos años Policarpo proclamó con intrepidez el mensaje de Jesucristo y fundo iglesias por todo el Asia Menor (Turquía actual). Cuando los soldados se presentaron para arrestarle el amable obispo les recibió hospitalariamente. Cuando le arrastraron a la plaza de la ciudad le ofrecieron su vida a cambio de confesar al Cesar como Señor. Su respuesta continua resonando través de los siglos: “hace ochenta y seis años que sirvo a Dios y nunca me hizo ningún mal. ¿</a:t>
            </a:r>
            <a:r>
              <a:rPr lang="es-AR" smtClean="0"/>
              <a:t>Cómo podría </a:t>
            </a:r>
            <a:r>
              <a:rPr lang="es-AR" dirty="0" smtClean="0"/>
              <a:t>yo blasfemar contra mi Señor y mi Rey?”</a:t>
            </a:r>
            <a:endParaRPr lang="es-AR" dirty="0"/>
          </a:p>
        </p:txBody>
      </p:sp>
    </p:spTree>
    <p:extLst>
      <p:ext uri="{BB962C8B-B14F-4D97-AF65-F5344CB8AC3E}">
        <p14:creationId xmlns:p14="http://schemas.microsoft.com/office/powerpoint/2010/main" val="1552172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60649"/>
            <a:ext cx="7702624" cy="648071"/>
          </a:xfrm>
        </p:spPr>
        <p:txBody>
          <a:bodyPr>
            <a:normAutofit fontScale="90000"/>
          </a:bodyPr>
          <a:lstStyle/>
          <a:p>
            <a:r>
              <a:rPr lang="es-AR" dirty="0"/>
              <a:t>Shimeta Neesima (1843-1890)</a:t>
            </a:r>
            <a:br>
              <a:rPr lang="es-AR" dirty="0"/>
            </a:br>
            <a:endParaRPr lang="es-AR" dirty="0"/>
          </a:p>
        </p:txBody>
      </p:sp>
      <p:sp>
        <p:nvSpPr>
          <p:cNvPr id="3" name="2 Subtítulo"/>
          <p:cNvSpPr>
            <a:spLocks noGrp="1"/>
          </p:cNvSpPr>
          <p:nvPr>
            <p:ph type="subTitle" idx="1"/>
          </p:nvPr>
        </p:nvSpPr>
        <p:spPr>
          <a:xfrm>
            <a:off x="251520" y="764704"/>
            <a:ext cx="8640960" cy="5688632"/>
          </a:xfrm>
        </p:spPr>
        <p:txBody>
          <a:bodyPr>
            <a:normAutofit/>
          </a:bodyPr>
          <a:lstStyle/>
          <a:p>
            <a:r>
              <a:rPr lang="es-AR" sz="2400" b="1" dirty="0" smtClean="0">
                <a:solidFill>
                  <a:schemeClr val="tx1"/>
                </a:solidFill>
              </a:rPr>
              <a:t>Huyendo de Japón durante los años en que el cristianismo era proscrito, Shimeta Neesima arriesgo su vida en busca del Dios de la Biblia. Trabajando como marinero de cubierta para pagar su pasaje, desembarco en Boston y se hizo amigo de un mercader que le guio a la fe en Jesucristo y pago su educación.</a:t>
            </a:r>
          </a:p>
          <a:p>
            <a:r>
              <a:rPr lang="es-AR" sz="2400" b="1" dirty="0" smtClean="0">
                <a:solidFill>
                  <a:schemeClr val="tx1"/>
                </a:solidFill>
              </a:rPr>
              <a:t>A </a:t>
            </a:r>
            <a:r>
              <a:rPr lang="es-AR" sz="2400" b="1" dirty="0" err="1" smtClean="0">
                <a:solidFill>
                  <a:schemeClr val="tx1"/>
                </a:solidFill>
              </a:rPr>
              <a:t>Shimeta</a:t>
            </a:r>
            <a:r>
              <a:rPr lang="es-AR" sz="2400" b="1" dirty="0" smtClean="0">
                <a:solidFill>
                  <a:schemeClr val="tx1"/>
                </a:solidFill>
              </a:rPr>
              <a:t> lo ordenaron como ministro cristiano y regreso a su tierra natal con la visión de  introducir la educación cristiana en el Japón.  Inicialmente estableció una escuela con siete estudiantes y la llamo Escuela de </a:t>
            </a:r>
            <a:r>
              <a:rPr lang="es-AR" sz="2400" b="1" dirty="0" err="1" smtClean="0">
                <a:solidFill>
                  <a:schemeClr val="tx1"/>
                </a:solidFill>
              </a:rPr>
              <a:t>Doshisha</a:t>
            </a:r>
            <a:r>
              <a:rPr lang="es-AR" sz="2400" b="1" dirty="0" smtClean="0">
                <a:solidFill>
                  <a:schemeClr val="tx1"/>
                </a:solidFill>
              </a:rPr>
              <a:t> (Un Propósito). Consumido por la visión para Japón, </a:t>
            </a:r>
            <a:r>
              <a:rPr lang="es-AR" sz="2400" b="1" dirty="0" err="1" smtClean="0">
                <a:solidFill>
                  <a:schemeClr val="tx1"/>
                </a:solidFill>
              </a:rPr>
              <a:t>Shimita</a:t>
            </a:r>
            <a:r>
              <a:rPr lang="es-AR" sz="2400" b="1" dirty="0" smtClean="0">
                <a:solidFill>
                  <a:schemeClr val="tx1"/>
                </a:solidFill>
              </a:rPr>
              <a:t> pidió unos pinceles en su lecho de muerte. Con el mapa de Japón ante el empezó a subrayarlos lugares q creía estratégicos para la evangelización  del país. Este antiguo </a:t>
            </a:r>
            <a:r>
              <a:rPr lang="es-AR" sz="2400" b="1" dirty="0" err="1" smtClean="0">
                <a:solidFill>
                  <a:schemeClr val="tx1"/>
                </a:solidFill>
              </a:rPr>
              <a:t>Samurai</a:t>
            </a:r>
            <a:r>
              <a:rPr lang="es-AR" sz="2400" b="1" dirty="0" smtClean="0">
                <a:solidFill>
                  <a:schemeClr val="tx1"/>
                </a:solidFill>
              </a:rPr>
              <a:t> uso su ultimo aliento para trazar el bosquejo de misiones para expandir el evangelio en Japón.   </a:t>
            </a:r>
            <a:endParaRPr lang="es-AR" sz="2400" b="1" dirty="0">
              <a:solidFill>
                <a:schemeClr val="tx1"/>
              </a:solidFill>
            </a:endParaRPr>
          </a:p>
        </p:txBody>
      </p:sp>
    </p:spTree>
    <p:extLst>
      <p:ext uri="{BB962C8B-B14F-4D97-AF65-F5344CB8AC3E}">
        <p14:creationId xmlns:p14="http://schemas.microsoft.com/office/powerpoint/2010/main" val="23987405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dirty="0" smtClean="0"/>
              <a:t>William Carey (1761-1834)</a:t>
            </a:r>
            <a:br>
              <a:rPr lang="es-AR" dirty="0" smtClean="0"/>
            </a:br>
            <a:endParaRPr lang="es-AR" dirty="0"/>
          </a:p>
        </p:txBody>
      </p:sp>
      <p:sp>
        <p:nvSpPr>
          <p:cNvPr id="3" name="2 Marcador de contenido"/>
          <p:cNvSpPr>
            <a:spLocks noGrp="1"/>
          </p:cNvSpPr>
          <p:nvPr>
            <p:ph idx="1"/>
          </p:nvPr>
        </p:nvSpPr>
        <p:spPr/>
        <p:txBody>
          <a:bodyPr>
            <a:normAutofit fontScale="85000" lnSpcReduction="20000"/>
          </a:bodyPr>
          <a:lstStyle/>
          <a:p>
            <a:r>
              <a:rPr lang="es-AR" dirty="0" smtClean="0"/>
              <a:t>Nacido en una familia pobre de Inglaterra, William Carey empezó como un humilde zapatero antes de emprender la carrera que mas tarde lo distinguiría como el “padre de las misiones modernas”.</a:t>
            </a:r>
          </a:p>
          <a:p>
            <a:r>
              <a:rPr lang="es-AR" dirty="0" smtClean="0"/>
              <a:t>El ayudo  a fundar una de las primeras sociedades misioneras en Inglaterra y mas tarde se embarco a la india como misionero. Cuando le preguntaron el secreto de su éxito, respondió: “Trabajar laboriosamente. Puedo perseverar hasta lograr cualquier objetivo especifico. A esto le debo todo". William carey demostró lo que un hombre puede hacer para discipular una nación entera en los caminos de Dios.</a:t>
            </a:r>
            <a:endParaRPr lang="es-AR" dirty="0"/>
          </a:p>
        </p:txBody>
      </p:sp>
    </p:spTree>
    <p:extLst>
      <p:ext uri="{BB962C8B-B14F-4D97-AF65-F5344CB8AC3E}">
        <p14:creationId xmlns:p14="http://schemas.microsoft.com/office/powerpoint/2010/main" val="1467213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err="1" smtClean="0"/>
              <a:t>Ramon</a:t>
            </a:r>
            <a:r>
              <a:rPr lang="es-AR" dirty="0" smtClean="0"/>
              <a:t> </a:t>
            </a:r>
            <a:r>
              <a:rPr lang="es-AR" dirty="0" err="1" smtClean="0"/>
              <a:t>Llull</a:t>
            </a:r>
            <a:r>
              <a:rPr lang="es-AR" dirty="0" smtClean="0"/>
              <a:t> (1232-1315)</a:t>
            </a:r>
            <a:endParaRPr lang="es-AR" dirty="0"/>
          </a:p>
        </p:txBody>
      </p:sp>
      <p:sp>
        <p:nvSpPr>
          <p:cNvPr id="3" name="2 Marcador de contenido"/>
          <p:cNvSpPr>
            <a:spLocks noGrp="1"/>
          </p:cNvSpPr>
          <p:nvPr>
            <p:ph idx="1"/>
          </p:nvPr>
        </p:nvSpPr>
        <p:spPr/>
        <p:txBody>
          <a:bodyPr>
            <a:normAutofit fontScale="77500" lnSpcReduction="20000"/>
          </a:bodyPr>
          <a:lstStyle/>
          <a:p>
            <a:r>
              <a:rPr lang="es-AR" dirty="0" smtClean="0"/>
              <a:t>Atrapados entre dos guardias, Ramón cojeaba mientras era arrastrado por las calles angostas camino a la presión. Algunos demandaban su muerte aseverando que su predicación había sido subversiva y peligrosa para el Islam. Levantando la mano para pedir silencio, el sultán dicto la sentencia: destierro. </a:t>
            </a:r>
          </a:p>
          <a:p>
            <a:r>
              <a:rPr lang="es-AR" dirty="0" smtClean="0"/>
              <a:t>Ramón tenia mas de ochenta años cuando abordo un barco por ultima vez. Proclamando a Jesucristo en las ciudades costeras del norte de África, soporto golpizas y deportaciones, pero también disfruto de la hospitalidad, la amabilidad y la recompensa de ver musulmanes ganados para Cristo. Aunque murió como un mártir, el espíritu de Ramón </a:t>
            </a:r>
            <a:r>
              <a:rPr lang="es-AR" dirty="0" err="1" smtClean="0"/>
              <a:t>Llull</a:t>
            </a:r>
            <a:r>
              <a:rPr lang="es-AR" dirty="0" smtClean="0"/>
              <a:t> vive aun en los hombres y mujeres que continúan trabajando entre los musulmanes hoy en día. </a:t>
            </a:r>
            <a:endParaRPr lang="es-AR" dirty="0"/>
          </a:p>
        </p:txBody>
      </p:sp>
    </p:spTree>
    <p:extLst>
      <p:ext uri="{BB962C8B-B14F-4D97-AF65-F5344CB8AC3E}">
        <p14:creationId xmlns:p14="http://schemas.microsoft.com/office/powerpoint/2010/main" val="1223324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dirty="0" err="1" smtClean="0"/>
              <a:t>Wedge</a:t>
            </a:r>
            <a:r>
              <a:rPr lang="es-AR" dirty="0" smtClean="0"/>
              <a:t> </a:t>
            </a:r>
            <a:r>
              <a:rPr lang="es-AR" dirty="0" err="1" smtClean="0"/>
              <a:t>Alman</a:t>
            </a:r>
            <a:r>
              <a:rPr lang="es-AR" dirty="0" smtClean="0"/>
              <a:t>(1929-) y Shirley </a:t>
            </a:r>
            <a:r>
              <a:rPr lang="es-AR" dirty="0" err="1" smtClean="0"/>
              <a:t>Alman</a:t>
            </a:r>
            <a:r>
              <a:rPr lang="es-AR" dirty="0" smtClean="0"/>
              <a:t>(1931)</a:t>
            </a:r>
            <a:endParaRPr lang="es-AR" dirty="0"/>
          </a:p>
        </p:txBody>
      </p:sp>
      <p:sp>
        <p:nvSpPr>
          <p:cNvPr id="3" name="2 Marcador de contenido"/>
          <p:cNvSpPr>
            <a:spLocks noGrp="1"/>
          </p:cNvSpPr>
          <p:nvPr>
            <p:ph idx="1"/>
          </p:nvPr>
        </p:nvSpPr>
        <p:spPr/>
        <p:txBody>
          <a:bodyPr>
            <a:normAutofit fontScale="85000" lnSpcReduction="20000"/>
          </a:bodyPr>
          <a:lstStyle/>
          <a:p>
            <a:r>
              <a:rPr lang="es-AR" dirty="0" err="1" smtClean="0"/>
              <a:t>Wedge</a:t>
            </a:r>
            <a:r>
              <a:rPr lang="es-AR" dirty="0" smtClean="0"/>
              <a:t> y Shirley </a:t>
            </a:r>
            <a:r>
              <a:rPr lang="es-AR" dirty="0" err="1" smtClean="0"/>
              <a:t>Alman</a:t>
            </a:r>
            <a:r>
              <a:rPr lang="es-AR" dirty="0" smtClean="0"/>
              <a:t> en 1973 se aventuraron a viajar por Iberoamérica con la convicción de aquí había una fuente misionera sin explotar. Su pasión fue preparar y movilizar un ejércitos de jóvenes latinos con el fin de alcanzar su generación para Cristo. En cierta ocasión, y rememorando el pasado, </a:t>
            </a:r>
            <a:r>
              <a:rPr lang="es-AR" dirty="0" err="1" smtClean="0"/>
              <a:t>Wedge</a:t>
            </a:r>
            <a:r>
              <a:rPr lang="es-AR" dirty="0" smtClean="0"/>
              <a:t> le comento a </a:t>
            </a:r>
            <a:r>
              <a:rPr lang="es-AR" dirty="0" err="1" smtClean="0"/>
              <a:t>Shirley:”Mi</a:t>
            </a:r>
            <a:r>
              <a:rPr lang="es-AR" dirty="0" smtClean="0"/>
              <a:t> amor, somos los mas ricos del mundo. Tenemos una gran herencia por medio de los cientos de jóvenes que </a:t>
            </a:r>
            <a:r>
              <a:rPr lang="es-AR" dirty="0" err="1" smtClean="0"/>
              <a:t>discipulamos</a:t>
            </a:r>
            <a:r>
              <a:rPr lang="es-AR" dirty="0" smtClean="0"/>
              <a:t> y que hoy trabajan en la obra del Señor.” No cabe duda, Dios guio a Juventud Con </a:t>
            </a:r>
            <a:r>
              <a:rPr lang="es-AR" dirty="0"/>
              <a:t>U</a:t>
            </a:r>
            <a:r>
              <a:rPr lang="es-AR" dirty="0" smtClean="0"/>
              <a:t>na Misión. Emprendieron una aventura de fe y el Señor los premi</a:t>
            </a:r>
            <a:r>
              <a:rPr lang="es-AR" dirty="0"/>
              <a:t>ó</a:t>
            </a:r>
            <a:r>
              <a:rPr lang="es-AR" dirty="0" smtClean="0"/>
              <a:t>. </a:t>
            </a:r>
            <a:endParaRPr lang="es-AR" dirty="0"/>
          </a:p>
        </p:txBody>
      </p:sp>
    </p:spTree>
    <p:extLst>
      <p:ext uri="{BB962C8B-B14F-4D97-AF65-F5344CB8AC3E}">
        <p14:creationId xmlns:p14="http://schemas.microsoft.com/office/powerpoint/2010/main" val="4232904886"/>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err="1" smtClean="0"/>
              <a:t>Festo</a:t>
            </a:r>
            <a:r>
              <a:rPr lang="es-AR" dirty="0" smtClean="0"/>
              <a:t>  </a:t>
            </a:r>
            <a:r>
              <a:rPr lang="es-AR" dirty="0" err="1" smtClean="0"/>
              <a:t>Kivengere</a:t>
            </a:r>
            <a:r>
              <a:rPr lang="es-AR" dirty="0" smtClean="0"/>
              <a:t> (1920-1988)</a:t>
            </a:r>
            <a:endParaRPr lang="es-AR" dirty="0"/>
          </a:p>
        </p:txBody>
      </p:sp>
      <p:sp>
        <p:nvSpPr>
          <p:cNvPr id="3" name="2 Marcador de contenido"/>
          <p:cNvSpPr>
            <a:spLocks noGrp="1"/>
          </p:cNvSpPr>
          <p:nvPr>
            <p:ph idx="1"/>
          </p:nvPr>
        </p:nvSpPr>
        <p:spPr>
          <a:xfrm>
            <a:off x="179512" y="1412776"/>
            <a:ext cx="8686800" cy="4925144"/>
          </a:xfrm>
        </p:spPr>
        <p:txBody>
          <a:bodyPr>
            <a:noAutofit/>
          </a:bodyPr>
          <a:lstStyle/>
          <a:p>
            <a:r>
              <a:rPr lang="es-AR" sz="2400" dirty="0" smtClean="0"/>
              <a:t>Algunos dicen que era osado, otros dicen que era temerario, lo cierto es que nadie a olvidado el nombre de </a:t>
            </a:r>
            <a:r>
              <a:rPr lang="es-AR" sz="2400" dirty="0" err="1" smtClean="0"/>
              <a:t>Festo</a:t>
            </a:r>
            <a:r>
              <a:rPr lang="es-AR" sz="2400" dirty="0" smtClean="0"/>
              <a:t> </a:t>
            </a:r>
            <a:r>
              <a:rPr lang="es-AR" sz="2400" dirty="0" err="1" smtClean="0"/>
              <a:t>Kivengere</a:t>
            </a:r>
            <a:r>
              <a:rPr lang="es-AR" sz="2400" dirty="0" smtClean="0"/>
              <a:t>. A mediados de los años oscuros de tortura y opresión bajo el gobierno de </a:t>
            </a:r>
            <a:r>
              <a:rPr lang="es-AR" sz="2400" dirty="0" err="1" smtClean="0"/>
              <a:t>Idi</a:t>
            </a:r>
            <a:r>
              <a:rPr lang="es-AR" sz="2400" dirty="0" smtClean="0"/>
              <a:t> Amín, los cristianos de Uganda sabían que contaban con un obispo que no se acobardaba y que no permanecía callado. Sus palabras se repetían en la calles: ” Jesucristo utilizo su autoridad para salvar a hombres y mujeres. ¿Cómo están utilizando su autoridad? Si están usando mal su autoridad, Dios les juzgara por ello.” Cuando conoció a Jesucristo durante los primeros años del avivamiento en el este de África, abandono para siempre sus antiguos dioses. Tras la muerte de </a:t>
            </a:r>
            <a:r>
              <a:rPr lang="es-AR" sz="2400" dirty="0" err="1" smtClean="0"/>
              <a:t>Idi</a:t>
            </a:r>
            <a:r>
              <a:rPr lang="es-AR" sz="2400" dirty="0" smtClean="0"/>
              <a:t> Amín, la gran tarea de re construir su devastado país acaparo todo su esfuerzo, pero nunca oscureció su visión de edificar un solido fundamento espiritual en la vida de su gente. </a:t>
            </a:r>
            <a:endParaRPr lang="es-AR" sz="2400" dirty="0"/>
          </a:p>
        </p:txBody>
      </p:sp>
    </p:spTree>
    <p:extLst>
      <p:ext uri="{BB962C8B-B14F-4D97-AF65-F5344CB8AC3E}">
        <p14:creationId xmlns:p14="http://schemas.microsoft.com/office/powerpoint/2010/main" val="2753161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err="1" smtClean="0"/>
              <a:t>Shen-mo</a:t>
            </a:r>
            <a:r>
              <a:rPr lang="es-AR" dirty="0" smtClean="0"/>
              <a:t> </a:t>
            </a:r>
            <a:r>
              <a:rPr lang="es-AR" dirty="0" err="1" smtClean="0"/>
              <a:t>Hsi</a:t>
            </a:r>
            <a:r>
              <a:rPr lang="es-AR" dirty="0" smtClean="0"/>
              <a:t> (1836-1896)</a:t>
            </a:r>
            <a:endParaRPr lang="es-AR" dirty="0"/>
          </a:p>
        </p:txBody>
      </p:sp>
      <p:sp>
        <p:nvSpPr>
          <p:cNvPr id="3" name="2 Marcador de contenido"/>
          <p:cNvSpPr>
            <a:spLocks noGrp="1"/>
          </p:cNvSpPr>
          <p:nvPr>
            <p:ph idx="1"/>
          </p:nvPr>
        </p:nvSpPr>
        <p:spPr>
          <a:xfrm>
            <a:off x="457200" y="1600200"/>
            <a:ext cx="8435280" cy="5069160"/>
          </a:xfrm>
        </p:spPr>
        <p:txBody>
          <a:bodyPr>
            <a:normAutofit fontScale="85000" lnSpcReduction="10000"/>
          </a:bodyPr>
          <a:lstStyle/>
          <a:p>
            <a:r>
              <a:rPr lang="es-AR" dirty="0" smtClean="0"/>
              <a:t>El pastor </a:t>
            </a:r>
            <a:r>
              <a:rPr lang="es-AR" dirty="0" err="1" smtClean="0"/>
              <a:t>Hsi</a:t>
            </a:r>
            <a:r>
              <a:rPr lang="es-AR" dirty="0" smtClean="0"/>
              <a:t> (ex cultivador y ex adicto al opio) había abierto una pequeña clínica en China para ayudara los adictos a vencer su dependencia del opio. Las clínicas fundadas por el pastor </a:t>
            </a:r>
            <a:r>
              <a:rPr lang="es-AR" dirty="0" err="1" smtClean="0"/>
              <a:t>Hsi</a:t>
            </a:r>
            <a:r>
              <a:rPr lang="es-AR" dirty="0" smtClean="0"/>
              <a:t> no solo ayudaban a liberar a la gente de la adicción al opio, también ofrecían un mensaje de esperanza duradera por medio de la libertad en Jesucristo. La expansión de la obra trajo como consecuencia el establecimiento de nuevos refugios en lugares cada vez mas lejanos, lo que demandaba que el pastor tuviera que viajar continuamente. Estuviese donde estuviese, la meta del pastor </a:t>
            </a:r>
            <a:r>
              <a:rPr lang="es-AR" dirty="0" err="1" smtClean="0"/>
              <a:t>Hsi</a:t>
            </a:r>
            <a:r>
              <a:rPr lang="es-AR" dirty="0" smtClean="0"/>
              <a:t> fue siempre la misma: la renovación de la mente, desde el punto de vista físico y espiritual, de sus compatriotas chinos.</a:t>
            </a:r>
            <a:endParaRPr lang="es-AR" dirty="0"/>
          </a:p>
        </p:txBody>
      </p:sp>
    </p:spTree>
    <p:extLst>
      <p:ext uri="{BB962C8B-B14F-4D97-AF65-F5344CB8AC3E}">
        <p14:creationId xmlns:p14="http://schemas.microsoft.com/office/powerpoint/2010/main" val="2832624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Howard V. </a:t>
            </a:r>
            <a:r>
              <a:rPr lang="es-AR" dirty="0" err="1" smtClean="0"/>
              <a:t>Malmstadt</a:t>
            </a:r>
            <a:r>
              <a:rPr lang="es-AR" dirty="0" smtClean="0"/>
              <a:t> (1922-)</a:t>
            </a:r>
            <a:endParaRPr lang="es-AR" dirty="0"/>
          </a:p>
        </p:txBody>
      </p:sp>
      <p:sp>
        <p:nvSpPr>
          <p:cNvPr id="3" name="2 Marcador de contenido"/>
          <p:cNvSpPr>
            <a:spLocks noGrp="1"/>
          </p:cNvSpPr>
          <p:nvPr>
            <p:ph idx="1"/>
          </p:nvPr>
        </p:nvSpPr>
        <p:spPr>
          <a:xfrm>
            <a:off x="457200" y="1600200"/>
            <a:ext cx="8507288" cy="5257800"/>
          </a:xfrm>
        </p:spPr>
        <p:txBody>
          <a:bodyPr>
            <a:normAutofit fontScale="77500" lnSpcReduction="20000"/>
          </a:bodyPr>
          <a:lstStyle/>
          <a:p>
            <a:r>
              <a:rPr lang="es-AR" dirty="0" smtClean="0"/>
              <a:t>Uno de los profesores mas eminentes del departamento de química, conocido en todo el mundo como padre  de nuevos métodos en espectro química e instrumentación científica, iba a demitir. Se iba para aceptar un puesto no retribuido como fundador de una universidad cristiana que aun no existía. Dijo que se iba porque Dios lo guiaba. Sus alumnos, conocedores de su brillantez científica, se maravillaban de su humildad y afecto cristiano. Sus compañeros de trabajo notaron que su fe en Jesucristo impregnaba todo lo que hacia. Howard se volcó en esa universidad que empezaba con el mismo entusiasmo que se dedico a su trabajo científico. La Universidad de las Naciones, de Juventud Con Una Misión, cuenta hoy con sucursales  en nueve países. El profesor </a:t>
            </a:r>
            <a:r>
              <a:rPr lang="es-AR" dirty="0" err="1" smtClean="0"/>
              <a:t>Malmstadt</a:t>
            </a:r>
            <a:r>
              <a:rPr lang="es-AR" dirty="0" smtClean="0"/>
              <a:t> ha continuado persiguiendo la excelencia académica en esta universidad. Sin embargo, su meta sigue siendo la misma: la excelencia al servicio de Cristo. </a:t>
            </a:r>
            <a:endParaRPr lang="es-AR" dirty="0"/>
          </a:p>
        </p:txBody>
      </p:sp>
    </p:spTree>
    <p:extLst>
      <p:ext uri="{BB962C8B-B14F-4D97-AF65-F5344CB8AC3E}">
        <p14:creationId xmlns:p14="http://schemas.microsoft.com/office/powerpoint/2010/main" val="2857904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John Eliot (1604-1690)</a:t>
            </a:r>
            <a:endParaRPr lang="es-AR" dirty="0"/>
          </a:p>
        </p:txBody>
      </p:sp>
      <p:sp>
        <p:nvSpPr>
          <p:cNvPr id="3" name="2 Marcador de contenido"/>
          <p:cNvSpPr>
            <a:spLocks noGrp="1"/>
          </p:cNvSpPr>
          <p:nvPr>
            <p:ph idx="1"/>
          </p:nvPr>
        </p:nvSpPr>
        <p:spPr/>
        <p:txBody>
          <a:bodyPr>
            <a:normAutofit fontScale="77500" lnSpcReduction="20000"/>
          </a:bodyPr>
          <a:lstStyle/>
          <a:p>
            <a:r>
              <a:rPr lang="es-AR" dirty="0" smtClean="0"/>
              <a:t>John emigro de Inglaterra  en 1632 y ministro en Massachusetts durante varios años antes de abrazar en su corazón al pueblo de los </a:t>
            </a:r>
            <a:r>
              <a:rPr lang="es-AR" dirty="0" err="1" smtClean="0"/>
              <a:t>idios</a:t>
            </a:r>
            <a:r>
              <a:rPr lang="es-AR" dirty="0" smtClean="0"/>
              <a:t> </a:t>
            </a:r>
            <a:r>
              <a:rPr lang="es-AR" dirty="0" err="1" smtClean="0"/>
              <a:t>algonquines</a:t>
            </a:r>
            <a:r>
              <a:rPr lang="es-AR" dirty="0" smtClean="0"/>
              <a:t>. Sin ningún modelo misionero intercultural que seguir, John desarrollo su propio estilo de ministerio. Un modelo que tuvo algunos puntos débiles, pero que presento innovaciones radicales. Los logros que obtuvo, no obstante, fueron enormes. Insistió en que la predicación debía hacerse en la lengua algonquina y en los nativos debían instruirse para ser evangelistas. Tradujo toda la biblia a esta lengua, que hasta entonces había carecido de alfabeto propio. Aunque gran parte de la obra realizada por John Eliot se destruyo en posteriores guerras coloniales, el ocupa un lugar relevante en los anales de la historia como “apóstol de los indios”. </a:t>
            </a:r>
            <a:endParaRPr lang="es-AR" dirty="0"/>
          </a:p>
        </p:txBody>
      </p:sp>
    </p:spTree>
    <p:extLst>
      <p:ext uri="{BB962C8B-B14F-4D97-AF65-F5344CB8AC3E}">
        <p14:creationId xmlns:p14="http://schemas.microsoft.com/office/powerpoint/2010/main" val="343290192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306</TotalTime>
  <Words>2251</Words>
  <Application>Microsoft Macintosh PowerPoint</Application>
  <PresentationFormat>On-screen Show (4:3)</PresentationFormat>
  <Paragraphs>33</Paragraphs>
  <Slides>15</Slides>
  <Notes>1</Notes>
  <HiddenSlides>2</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Tema de Office</vt:lpstr>
      <vt:lpstr>HOMBRES DE IMPACTO</vt:lpstr>
      <vt:lpstr>Shimeta Neesima (1843-1890) </vt:lpstr>
      <vt:lpstr>William Carey (1761-1834) </vt:lpstr>
      <vt:lpstr>Ramon Llull (1232-1315)</vt:lpstr>
      <vt:lpstr>Wedge Alman(1929-) y Shirley Alman(1931)</vt:lpstr>
      <vt:lpstr>Festo  Kivengere (1920-1988)</vt:lpstr>
      <vt:lpstr>Shen-mo Hsi (1836-1896)</vt:lpstr>
      <vt:lpstr>Howard V. Malmstadt (1922-)</vt:lpstr>
      <vt:lpstr>John Eliot (1604-1690)</vt:lpstr>
      <vt:lpstr>Juan Sung (1901-1944)</vt:lpstr>
      <vt:lpstr>Patricio de Irlanda (389-461)</vt:lpstr>
      <vt:lpstr>Nicolás Zinsendorf (1700-1760)</vt:lpstr>
      <vt:lpstr>Enoc (1967-)</vt:lpstr>
      <vt:lpstr>Hudson Taylor (1832-1905)</vt:lpstr>
      <vt:lpstr>Policarpo de Esmirna (69-155)</vt:lpstr>
    </vt:vector>
  </TitlesOfParts>
  <Company>Windows XP Titan Ultimate Edition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HOMBRES DE IMPACTO</dc:title>
  <dc:creator>Multimedia</dc:creator>
  <cp:lastModifiedBy>Claudia Bustamante</cp:lastModifiedBy>
  <cp:revision>27</cp:revision>
  <dcterms:created xsi:type="dcterms:W3CDTF">2014-09-24T19:46:55Z</dcterms:created>
  <dcterms:modified xsi:type="dcterms:W3CDTF">2014-09-26T23:12:01Z</dcterms:modified>
</cp:coreProperties>
</file>