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9" autoAdjust="0"/>
    <p:restoredTop sz="94660"/>
  </p:normalViewPr>
  <p:slideViewPr>
    <p:cSldViewPr snapToGrid="0">
      <p:cViewPr varScale="1">
        <p:scale>
          <a:sx n="45" d="100"/>
          <a:sy n="45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385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7873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2159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232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0098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240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303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5203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502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33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136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6354-B214-44CF-9E8F-535D14536A9E}" type="datetimeFigureOut">
              <a:rPr lang="es-PE" smtClean="0"/>
              <a:t>23/12/2020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1737C-23A0-4E0A-9720-0DEA53E5A893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8511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gadoresperu.com/" TargetMode="External"/><Relationship Id="rId2" Type="http://schemas.openxmlformats.org/officeDocument/2006/relationships/hyperlink" Target="mailto:misi&#243;n@segadoresperu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9757" y="16932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PE" dirty="0" smtClean="0">
                <a:latin typeface="Arial Black" panose="020B0A04020102020204" pitchFamily="34" charset="0"/>
              </a:rPr>
              <a:t>Estrategias Misioneras para el </a:t>
            </a:r>
            <a:br>
              <a:rPr lang="es-PE" dirty="0" smtClean="0">
                <a:latin typeface="Arial Black" panose="020B0A04020102020204" pitchFamily="34" charset="0"/>
              </a:rPr>
            </a:br>
            <a:r>
              <a:rPr lang="es-PE" dirty="0" smtClean="0">
                <a:latin typeface="Arial Black" panose="020B0A04020102020204" pitchFamily="34" charset="0"/>
              </a:rPr>
              <a:t>Trabajo Tribal</a:t>
            </a:r>
            <a:endParaRPr lang="es-PE" dirty="0">
              <a:latin typeface="Arial Black" panose="020B0A040201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392556" y="3644347"/>
            <a:ext cx="4479235" cy="3021495"/>
          </a:xfrm>
        </p:spPr>
        <p:txBody>
          <a:bodyPr/>
          <a:lstStyle/>
          <a:p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56" y="2527479"/>
            <a:ext cx="5774028" cy="43305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8" y="6049120"/>
            <a:ext cx="2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Por</a:t>
            </a:r>
            <a:r>
              <a:rPr lang="en-US" dirty="0" smtClean="0"/>
              <a:t> Pedro Hocking,</a:t>
            </a:r>
          </a:p>
          <a:p>
            <a:r>
              <a:rPr lang="en-US" dirty="0" smtClean="0"/>
              <a:t>Segadores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42871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03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Tribus con Iglesias Débiles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5307" y="953037"/>
            <a:ext cx="6928833" cy="160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La Mejor Estrategia para Alcanzarlas</a:t>
            </a:r>
            <a:r>
              <a:rPr lang="es-PE" sz="3200" b="1" dirty="0" smtClean="0"/>
              <a:t>:</a:t>
            </a:r>
          </a:p>
          <a:p>
            <a:pPr marL="0" indent="0">
              <a:buNone/>
            </a:pPr>
            <a:r>
              <a:rPr lang="es-PE" sz="3200" b="1" dirty="0" smtClean="0"/>
              <a:t>13. Explicarles el </a:t>
            </a:r>
            <a:r>
              <a:rPr lang="es-PE" sz="3200" b="1" u="sng" dirty="0" smtClean="0"/>
              <a:t>evangelio</a:t>
            </a:r>
            <a:r>
              <a:rPr lang="es-PE" sz="3200" b="1" dirty="0" smtClean="0"/>
              <a:t> por medio 	de la persona y obra de Jesucristo.</a:t>
            </a:r>
            <a:endParaRPr lang="es-PE" sz="32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05306" y="2562897"/>
            <a:ext cx="6928833" cy="1416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14. Invitarles a </a:t>
            </a:r>
            <a:r>
              <a:rPr lang="es-PE" sz="3200" b="1" u="sng" dirty="0" smtClean="0"/>
              <a:t>recibir el perdón </a:t>
            </a:r>
            <a:r>
              <a:rPr lang="es-PE" sz="3200" b="1" dirty="0" smtClean="0"/>
              <a:t>de Dios 	por medio de ellos pedirlo de Dios 	en sus propias palabras. 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05306" y="3979573"/>
            <a:ext cx="6928833" cy="1416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15. Instruir a los nuevos creyentes 	como vivir como una </a:t>
            </a:r>
            <a:r>
              <a:rPr lang="es-PE" sz="3200" b="1" u="sng" dirty="0" smtClean="0"/>
              <a:t>nueva </a:t>
            </a:r>
            <a:r>
              <a:rPr lang="es-PE" sz="3200" b="1" u="sng" dirty="0" err="1" smtClean="0"/>
              <a:t>comu</a:t>
            </a:r>
            <a:r>
              <a:rPr lang="es-PE" sz="3200" b="1" u="sng" dirty="0" smtClean="0"/>
              <a:t>- </a:t>
            </a:r>
            <a:r>
              <a:rPr lang="es-PE" sz="3200" b="1" dirty="0" smtClean="0"/>
              <a:t>	</a:t>
            </a:r>
            <a:r>
              <a:rPr lang="es-PE" sz="3200" b="1" u="sng" dirty="0" err="1" smtClean="0"/>
              <a:t>nidad</a:t>
            </a:r>
            <a:r>
              <a:rPr lang="es-PE" sz="3200" b="1" dirty="0" smtClean="0"/>
              <a:t> de seguidores de Cristo. 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05306" y="5396249"/>
            <a:ext cx="6928833" cy="1416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16. Traducir las Escrituras en su idioma, 	y enseñarles como leerlas y </a:t>
            </a:r>
            <a:r>
              <a:rPr lang="es-PE" sz="3200" b="1" dirty="0" err="1" smtClean="0"/>
              <a:t>obe</a:t>
            </a:r>
            <a:r>
              <a:rPr lang="es-PE" sz="3200" b="1" dirty="0" smtClean="0"/>
              <a:t>- 	</a:t>
            </a:r>
            <a:r>
              <a:rPr lang="es-PE" sz="3200" b="1" dirty="0" err="1" smtClean="0"/>
              <a:t>decerlas</a:t>
            </a:r>
            <a:r>
              <a:rPr lang="es-PE" sz="3200" b="1" dirty="0" smtClean="0"/>
              <a:t>.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990" y="2562896"/>
            <a:ext cx="4162481" cy="311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2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182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ES" sz="5400" dirty="0" smtClean="0">
                <a:latin typeface="Arial Black" panose="020B0A04020102020204" pitchFamily="34" charset="0"/>
              </a:rPr>
              <a:t>Hay Grandes Barreras</a:t>
            </a:r>
            <a:endParaRPr lang="es-PE" sz="54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2163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b="1" u="sng" dirty="0" smtClean="0"/>
              <a:t>Las Grandes Barreras que Superar</a:t>
            </a:r>
            <a:r>
              <a:rPr lang="es-ES" sz="3200" b="1" dirty="0" smtClean="0"/>
              <a:t> (para poder realizar el </a:t>
            </a:r>
          </a:p>
          <a:p>
            <a:pPr marL="0" indent="0">
              <a:buNone/>
            </a:pPr>
            <a:r>
              <a:rPr lang="es-ES" sz="3200" b="1" dirty="0" smtClean="0"/>
              <a:t>trabajo misionero entre los grupos tribales del Perú): </a:t>
            </a:r>
          </a:p>
          <a:p>
            <a:pPr marL="514350" indent="-514350">
              <a:buAutoNum type="arabicPeriod"/>
            </a:pPr>
            <a:r>
              <a:rPr lang="es-ES" sz="3200" b="1" dirty="0" smtClean="0"/>
              <a:t>El alto costo económico</a:t>
            </a:r>
            <a:r>
              <a:rPr lang="es-ES" sz="3200" dirty="0" smtClean="0"/>
              <a:t> (capacitación misionera, equipa- 	miento, viajes misioneros, movilidad propia, etc.) </a:t>
            </a:r>
            <a:endParaRPr lang="es-ES" sz="3200" b="1" dirty="0" smtClean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8200" y="4479702"/>
            <a:ext cx="10515600" cy="1081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3.  La guerra espiritual</a:t>
            </a:r>
            <a:r>
              <a:rPr lang="es-ES" sz="3200" dirty="0" smtClean="0"/>
              <a:t> (indiferencia de la iglesia, resistencia 	de espíritus malignos, ataques demoniacos en las tribus.</a:t>
            </a:r>
            <a:endParaRPr lang="es-ES" sz="3200" b="1" dirty="0" smtClean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38200" y="3397876"/>
            <a:ext cx="10515600" cy="1081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2.  Las barreras culturales</a:t>
            </a:r>
            <a:r>
              <a:rPr lang="es-ES" sz="3200" dirty="0" smtClean="0"/>
              <a:t> (costumbres tribales extraños, </a:t>
            </a:r>
            <a:r>
              <a:rPr lang="es-ES" sz="3200" dirty="0" err="1" smtClean="0"/>
              <a:t>idio</a:t>
            </a:r>
            <a:r>
              <a:rPr lang="es-ES" sz="3200" dirty="0" smtClean="0"/>
              <a:t>- 	</a:t>
            </a:r>
            <a:r>
              <a:rPr lang="es-ES" sz="3200" dirty="0" err="1" smtClean="0"/>
              <a:t>ma</a:t>
            </a:r>
            <a:r>
              <a:rPr lang="es-ES" sz="3200" dirty="0" smtClean="0"/>
              <a:t> diferente, alimentación diferente, la selva, etc.) </a:t>
            </a:r>
            <a:endParaRPr lang="es-ES" sz="3200" b="1" dirty="0" smtClean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38200" y="5561528"/>
            <a:ext cx="10727028" cy="1081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4.  La crisis nacional</a:t>
            </a:r>
            <a:r>
              <a:rPr lang="es-ES" sz="3200" dirty="0" smtClean="0"/>
              <a:t> (pandemia, escasez económica, </a:t>
            </a:r>
            <a:r>
              <a:rPr lang="es-ES" sz="3200" dirty="0" err="1" smtClean="0"/>
              <a:t>restriccio</a:t>
            </a:r>
            <a:r>
              <a:rPr lang="es-ES" sz="3200" dirty="0" smtClean="0"/>
              <a:t>- 	</a:t>
            </a:r>
            <a:r>
              <a:rPr lang="es-ES" sz="3200" dirty="0" err="1" smtClean="0"/>
              <a:t>nes</a:t>
            </a:r>
            <a:r>
              <a:rPr lang="es-ES" sz="3200" dirty="0" smtClean="0"/>
              <a:t> sociales del gobierno, etc.) </a:t>
            </a:r>
            <a:endParaRPr lang="es-E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85636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50948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Hay Victoria por medio de </a:t>
            </a:r>
            <a:br>
              <a:rPr lang="es-PE" sz="4800" dirty="0" smtClean="0">
                <a:latin typeface="Arial Black" panose="020B0A04020102020204" pitchFamily="34" charset="0"/>
              </a:rPr>
            </a:br>
            <a:r>
              <a:rPr lang="es-PE" sz="4800" dirty="0" smtClean="0">
                <a:latin typeface="Arial Black" panose="020B0A04020102020204" pitchFamily="34" charset="0"/>
              </a:rPr>
              <a:t>Jesucristo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509487"/>
            <a:ext cx="10515600" cy="1587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Razones</a:t>
            </a:r>
            <a:r>
              <a:rPr lang="es-PE" sz="3200" b="1" dirty="0" smtClean="0"/>
              <a:t>: </a:t>
            </a:r>
          </a:p>
          <a:p>
            <a:pPr marL="0" indent="0">
              <a:buNone/>
            </a:pPr>
            <a:r>
              <a:rPr lang="es-PE" sz="3200" b="1" dirty="0" smtClean="0"/>
              <a:t>1. Jesucristo ya venció a Satanás y a todos sus demonios</a:t>
            </a:r>
            <a:r>
              <a:rPr lang="es-PE" sz="3200" dirty="0" smtClean="0"/>
              <a:t> (Col. 	2:15   Hebreos 2:14,15)</a:t>
            </a:r>
            <a:endParaRPr lang="es-PE" sz="32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8200" y="2959777"/>
            <a:ext cx="10515600" cy="13167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2. Jesucristo nos ha dado todo lo necesario para ser más que 	vencedores</a:t>
            </a:r>
            <a:r>
              <a:rPr lang="es-PE" sz="3200" dirty="0" smtClean="0"/>
              <a:t> (</a:t>
            </a:r>
            <a:r>
              <a:rPr lang="es-PE" sz="3200" dirty="0" err="1" smtClean="0"/>
              <a:t>Rom</a:t>
            </a:r>
            <a:r>
              <a:rPr lang="es-PE" sz="3200" dirty="0" smtClean="0"/>
              <a:t>. 8:37   1 </a:t>
            </a:r>
            <a:r>
              <a:rPr lang="es-PE" sz="3200" dirty="0" err="1" smtClean="0"/>
              <a:t>Cor</a:t>
            </a:r>
            <a:r>
              <a:rPr lang="es-PE" sz="3200" dirty="0" smtClean="0"/>
              <a:t>. 15:57  2 </a:t>
            </a:r>
            <a:r>
              <a:rPr lang="es-PE" sz="3200" dirty="0" err="1" smtClean="0"/>
              <a:t>Cor</a:t>
            </a:r>
            <a:r>
              <a:rPr lang="es-PE" sz="3200" dirty="0" smtClean="0"/>
              <a:t>. 10:3-5     Efes.  	6:10-18) </a:t>
            </a:r>
            <a:endParaRPr lang="es-PE" sz="3200" b="1" dirty="0" smtClean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38200" y="4165600"/>
            <a:ext cx="10515600" cy="1451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3. Aunque tal vez no logremos llegar a todas las tribus, le 	agrada a Cristo que tengamos esto como prioridad, y 	que hagamos el esfuerzo</a:t>
            </a:r>
            <a:r>
              <a:rPr lang="es-PE" sz="3200" dirty="0" smtClean="0"/>
              <a:t> (Prov. 27:18   Mateo 6:33) </a:t>
            </a:r>
            <a:endParaRPr lang="es-PE" sz="3200" b="1" dirty="0" smtClean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38199" y="5617028"/>
            <a:ext cx="10802257" cy="1068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4. En la gran tribulación, Cristo enviará un ángel para terminar 	la tarea que la Iglesia no pudo terminar. </a:t>
            </a:r>
            <a:r>
              <a:rPr lang="es-PE" sz="3200" dirty="0" smtClean="0"/>
              <a:t>(</a:t>
            </a:r>
            <a:r>
              <a:rPr lang="es-PE" sz="3200" dirty="0" err="1" smtClean="0"/>
              <a:t>Apoc</a:t>
            </a:r>
            <a:r>
              <a:rPr lang="es-PE" sz="3200" dirty="0" smtClean="0"/>
              <a:t>. 14:6)</a:t>
            </a:r>
            <a:r>
              <a:rPr lang="es-PE" sz="32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93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s-PE" sz="5400" dirty="0" smtClean="0">
                <a:latin typeface="Arial Black" panose="020B0A04020102020204" pitchFamily="34" charset="0"/>
              </a:rPr>
              <a:t>Para más Ayuda: </a:t>
            </a:r>
            <a:endParaRPr lang="es-PE" sz="54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dirty="0" smtClean="0"/>
              <a:t>Si desea más información, orientación, o capacitación misio- </a:t>
            </a:r>
            <a:r>
              <a:rPr lang="es-PE" sz="3200" b="1" dirty="0" err="1" smtClean="0"/>
              <a:t>nera</a:t>
            </a:r>
            <a:r>
              <a:rPr lang="es-PE" sz="3200" b="1" dirty="0" smtClean="0"/>
              <a:t> transcultural, comuníquese con nosotros por medio de  uno de los siguientes canales: </a:t>
            </a:r>
          </a:p>
          <a:p>
            <a:pPr marL="0" indent="0">
              <a:buNone/>
            </a:pPr>
            <a:endParaRPr lang="es-PE" sz="3200" b="1" dirty="0"/>
          </a:p>
          <a:p>
            <a:pPr marL="0" indent="0" algn="ctr">
              <a:buNone/>
            </a:pPr>
            <a:r>
              <a:rPr lang="es-PE" sz="3600" b="1" dirty="0" smtClean="0"/>
              <a:t>ASOCIACIÓN SEGADORES </a:t>
            </a:r>
          </a:p>
          <a:p>
            <a:pPr marL="0" indent="0">
              <a:buNone/>
            </a:pPr>
            <a:r>
              <a:rPr lang="es-PE" sz="3200" b="1" dirty="0"/>
              <a:t>	</a:t>
            </a:r>
            <a:r>
              <a:rPr lang="es-PE" sz="3200" b="1" dirty="0" smtClean="0"/>
              <a:t>	E-mail:  </a:t>
            </a:r>
            <a:r>
              <a:rPr lang="es-PE" sz="3200" b="1" dirty="0" smtClean="0">
                <a:hlinkClick r:id="rId2"/>
              </a:rPr>
              <a:t>misión@segadoresperu.com</a:t>
            </a:r>
            <a:r>
              <a:rPr lang="es-PE" sz="3200" b="1" dirty="0" smtClean="0"/>
              <a:t> </a:t>
            </a:r>
          </a:p>
          <a:p>
            <a:pPr marL="0" indent="0">
              <a:buNone/>
            </a:pPr>
            <a:r>
              <a:rPr lang="es-PE" sz="3200" b="1" dirty="0"/>
              <a:t>	</a:t>
            </a:r>
            <a:r>
              <a:rPr lang="es-PE" sz="3200" b="1" dirty="0" smtClean="0"/>
              <a:t>	Teléfono:  348-0935 </a:t>
            </a:r>
          </a:p>
          <a:p>
            <a:pPr marL="0" indent="0">
              <a:buNone/>
            </a:pPr>
            <a:r>
              <a:rPr lang="es-PE" sz="3200" b="1" dirty="0"/>
              <a:t>	</a:t>
            </a:r>
            <a:r>
              <a:rPr lang="es-PE" sz="3200" b="1" dirty="0" smtClean="0"/>
              <a:t>	Web:  </a:t>
            </a:r>
            <a:r>
              <a:rPr lang="es-PE" sz="3200" b="1" dirty="0" smtClean="0">
                <a:hlinkClick r:id="rId3"/>
              </a:rPr>
              <a:t>www.segadoresperu.com</a:t>
            </a:r>
            <a:r>
              <a:rPr lang="es-PE" sz="3200" b="1" dirty="0" smtClean="0"/>
              <a:t> </a:t>
            </a:r>
            <a:endParaRPr lang="es-PE" sz="3200" b="1" dirty="0"/>
          </a:p>
        </p:txBody>
      </p:sp>
    </p:spTree>
    <p:extLst>
      <p:ext uri="{BB962C8B-B14F-4D97-AF65-F5344CB8AC3E}">
        <p14:creationId xmlns:p14="http://schemas.microsoft.com/office/powerpoint/2010/main" val="308320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9305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Las Tribus No Contactadas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25562"/>
            <a:ext cx="7523922" cy="15284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PE" sz="3200" b="1" u="sng" dirty="0" smtClean="0"/>
              <a:t>Su Realidad</a:t>
            </a:r>
            <a:r>
              <a:rPr lang="es-PE" sz="3200" b="1" dirty="0" smtClean="0"/>
              <a:t>: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Son grupos pequeños, nómadas, primitivos y agresivos.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560905" y="1987826"/>
            <a:ext cx="32431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endParaRPr lang="es-PE" b="1" dirty="0"/>
          </a:p>
          <a:p>
            <a:endParaRPr lang="es-PE" b="1" dirty="0" smtClean="0"/>
          </a:p>
          <a:p>
            <a:r>
              <a:rPr lang="es-PE" b="1" dirty="0" smtClean="0"/>
              <a:t>  Una familia primitiva nómada</a:t>
            </a:r>
            <a:endParaRPr lang="es-PE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86857" y="1577542"/>
            <a:ext cx="2900362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838200" y="2854036"/>
            <a:ext cx="7523922" cy="969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2. Tienen miedo de extraños. Pueden </a:t>
            </a:r>
            <a:r>
              <a:rPr lang="es-ES" sz="3200" b="1" dirty="0" err="1" smtClean="0"/>
              <a:t>em</a:t>
            </a:r>
            <a:r>
              <a:rPr lang="es-ES" sz="3200" b="1" dirty="0" smtClean="0"/>
              <a:t>- 	</a:t>
            </a:r>
            <a:r>
              <a:rPr lang="es-ES" sz="3200" b="1" dirty="0" err="1" smtClean="0"/>
              <a:t>boscarlos</a:t>
            </a:r>
            <a:r>
              <a:rPr lang="es-ES" sz="3200" b="1" dirty="0" smtClean="0"/>
              <a:t>. </a:t>
            </a:r>
            <a:endParaRPr lang="es-PE" sz="3200" b="1" dirty="0" smtClean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838200" y="3823855"/>
            <a:ext cx="7523922" cy="969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3. Nadie fuera de su comunidad conoce su 	idioma.</a:t>
            </a:r>
            <a:endParaRPr lang="es-PE" sz="3200" b="1" dirty="0" smtClean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738808" y="4856391"/>
            <a:ext cx="7848658" cy="146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4. Son muy vulnerables a nuestras enferme- 	</a:t>
            </a:r>
            <a:r>
              <a:rPr lang="es-ES" sz="3200" b="1" dirty="0" err="1" smtClean="0"/>
              <a:t>dades</a:t>
            </a:r>
            <a:r>
              <a:rPr lang="es-ES" sz="3200" b="1" dirty="0" smtClean="0"/>
              <a:t> sencillas (ejemplos: resfrío, gripe, 	sarampión, etc.). Si se infectan, mueren. </a:t>
            </a:r>
            <a:endParaRPr lang="es-PE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94433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65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Las Tribus no Contactadas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35640"/>
            <a:ext cx="7797800" cy="2579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La Mejor Estrategia para Alcanzarlas</a:t>
            </a:r>
            <a:r>
              <a:rPr lang="es-PE" sz="3200" b="1" dirty="0" smtClean="0"/>
              <a:t>: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Promover oración específica a favor de ellos.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Pedir a Dios que Él les libre del temor de los demonios y de personas extrañas. 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8200" y="4020458"/>
            <a:ext cx="7797800" cy="1088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3.  Pedir que Dios les motive a salir de su 	aislamiento por iniciativa propia. 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38200" y="5109029"/>
            <a:ext cx="7797800" cy="17489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4. Orar que Dios llame a misioneros valientes 	para capacitarse para ir a estos grupos, 	para ganar su amistad, aprender su 	idioma, y mostrarles el camino hacia Dios.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7290" b="4181"/>
          <a:stretch/>
        </p:blipFill>
        <p:spPr>
          <a:xfrm flipH="1">
            <a:off x="8534400" y="1956316"/>
            <a:ext cx="2819400" cy="195908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17631" b="4467"/>
          <a:stretch/>
        </p:blipFill>
        <p:spPr>
          <a:xfrm>
            <a:off x="8575897" y="4536077"/>
            <a:ext cx="2777903" cy="195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3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16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dirty="0" smtClean="0">
                <a:latin typeface="Arial Black" panose="020B0A04020102020204" pitchFamily="34" charset="0"/>
              </a:rPr>
              <a:t>Las Tribus en Contacto Inicial</a:t>
            </a:r>
            <a:endParaRPr lang="es-PE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114426"/>
            <a:ext cx="7014029" cy="1720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Su Realidad</a:t>
            </a:r>
            <a:r>
              <a:rPr lang="es-PE" sz="3200" b="1" dirty="0" smtClean="0"/>
              <a:t>: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Ellos ya viven en contacto con comer- </a:t>
            </a:r>
          </a:p>
          <a:p>
            <a:pPr marL="0" indent="0">
              <a:buNone/>
            </a:pPr>
            <a:r>
              <a:rPr lang="es-PE" sz="3200" b="1" dirty="0"/>
              <a:t>	</a:t>
            </a:r>
            <a:r>
              <a:rPr lang="es-PE" sz="3200" b="1" dirty="0" err="1" smtClean="0"/>
              <a:t>ciantes</a:t>
            </a:r>
            <a:r>
              <a:rPr lang="es-PE" sz="3200" b="1" dirty="0" smtClean="0"/>
              <a:t> mestizos.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807" y="2519339"/>
            <a:ext cx="3846973" cy="2894785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838200" y="3650809"/>
            <a:ext cx="7172460" cy="631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3.  Ellos sufren mucha explotación. 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38200" y="2933689"/>
            <a:ext cx="7172460" cy="631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2.  Ellos ya hablan un poco de castellano.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847859" y="4212586"/>
            <a:ext cx="7172460" cy="9461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4.  Ellos viven en constante temor de los 	espíritus malignos del bosque. 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847859" y="5720529"/>
            <a:ext cx="7261948" cy="1041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6.  Algunos de ellos están “protegidos” de 	contacto con misioneros.  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38200" y="5010141"/>
            <a:ext cx="7172460" cy="710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5.  Ellos quieren educación. </a:t>
            </a:r>
          </a:p>
        </p:txBody>
      </p:sp>
    </p:spTree>
    <p:extLst>
      <p:ext uri="{BB962C8B-B14F-4D97-AF65-F5344CB8AC3E}">
        <p14:creationId xmlns:p14="http://schemas.microsoft.com/office/powerpoint/2010/main" val="12796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5029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s-PE" dirty="0" smtClean="0">
                <a:latin typeface="Arial Black" panose="020B0A04020102020204" pitchFamily="34" charset="0"/>
              </a:rPr>
              <a:t>Las Tribus en Contacto Inicial </a:t>
            </a:r>
            <a:endParaRPr lang="es-PE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31229" y="1114425"/>
            <a:ext cx="6593114" cy="2615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La Mejor Estrategia para Alcanzarlos</a:t>
            </a:r>
            <a:r>
              <a:rPr lang="es-PE" sz="3200" b="1" dirty="0" smtClean="0"/>
              <a:t>: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Mucha oración a favor de ellos. </a:t>
            </a:r>
          </a:p>
          <a:p>
            <a:pPr marL="514350" indent="-514350">
              <a:buAutoNum type="arabicPeriod"/>
            </a:pPr>
            <a:r>
              <a:rPr lang="es-PE" sz="3200" b="1" dirty="0" smtClean="0"/>
              <a:t>Orar que Dios levante misioneros valientes para capacitarse para ir a ellos con el mensaje de salvación. </a:t>
            </a:r>
            <a:r>
              <a:rPr lang="es-PE" sz="3200" b="1" u="sng" dirty="0" smtClean="0"/>
              <a:t> </a:t>
            </a:r>
            <a:endParaRPr lang="es-PE" sz="3200" b="1" u="sng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931229" y="3730171"/>
            <a:ext cx="6593114" cy="145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3. Buscar una familia nativa consagra- 	da a Dios, que forme equipo con 	el misionero mestizo.  </a:t>
            </a:r>
            <a:r>
              <a:rPr lang="es-PE" sz="3200" b="1" u="sng" dirty="0" smtClean="0"/>
              <a:t> </a:t>
            </a:r>
            <a:endParaRPr lang="es-PE" sz="3200" b="1" u="sng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931229" y="5181600"/>
            <a:ext cx="6593114" cy="1676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4. Esos misioneros nativos deben ser 	de una comunidad nativa que 	sea de la misma familia </a:t>
            </a:r>
            <a:r>
              <a:rPr lang="es-PE" sz="3200" b="1" dirty="0" err="1" smtClean="0"/>
              <a:t>lingüís</a:t>
            </a:r>
            <a:r>
              <a:rPr lang="es-PE" sz="3200" b="1" dirty="0" smtClean="0"/>
              <a:t>-  	tica que el grupo no alcanzado. </a:t>
            </a:r>
            <a:endParaRPr lang="es-PE" sz="3200" b="1" u="sng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17343" b="5115"/>
          <a:stretch/>
        </p:blipFill>
        <p:spPr>
          <a:xfrm flipH="1">
            <a:off x="288506" y="2605485"/>
            <a:ext cx="4203337" cy="289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9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740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ES" sz="4800" dirty="0" smtClean="0">
                <a:latin typeface="Arial Black" panose="020B0A04020102020204" pitchFamily="34" charset="0"/>
              </a:rPr>
              <a:t>Tribus con Iglesias Débiles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967409"/>
            <a:ext cx="7245626" cy="1672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b="1" u="sng" dirty="0" smtClean="0"/>
              <a:t>Su Realidad</a:t>
            </a:r>
            <a:r>
              <a:rPr lang="es-ES" sz="3200" b="1" dirty="0" smtClean="0"/>
              <a:t>: </a:t>
            </a:r>
          </a:p>
          <a:p>
            <a:pPr marL="514350" indent="-514350">
              <a:buAutoNum type="arabicPeriod"/>
            </a:pPr>
            <a:r>
              <a:rPr lang="es-ES" sz="3200" b="1" dirty="0" smtClean="0"/>
              <a:t>Ellos viven en contacto con comercian- </a:t>
            </a:r>
          </a:p>
          <a:p>
            <a:pPr marL="0" indent="0">
              <a:buNone/>
            </a:pPr>
            <a:r>
              <a:rPr lang="es-ES" sz="3200" b="1" dirty="0"/>
              <a:t>	</a:t>
            </a:r>
            <a:r>
              <a:rPr lang="es-ES" sz="3200" b="1" dirty="0" err="1" smtClean="0"/>
              <a:t>tes</a:t>
            </a:r>
            <a:r>
              <a:rPr lang="es-ES" sz="3200" b="1" dirty="0" smtClean="0"/>
              <a:t> mestizos. </a:t>
            </a:r>
            <a:endParaRPr lang="es-PE" sz="32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8200" y="2622343"/>
            <a:ext cx="7245626" cy="59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2.  Ellos hablan un poco de castellano.  </a:t>
            </a:r>
            <a:endParaRPr lang="es-PE" sz="3200" b="1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38200" y="3797024"/>
            <a:ext cx="7245626" cy="105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4. Ellos viven en constante temor de los 	espíritus demoniacos del bosque.   </a:t>
            </a:r>
            <a:endParaRPr lang="es-PE" sz="3200" b="1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38200" y="3218691"/>
            <a:ext cx="7245626" cy="59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3. Ellos sufren mucha explotación.   </a:t>
            </a:r>
            <a:endParaRPr lang="es-PE" sz="3200" b="1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838200" y="4850570"/>
            <a:ext cx="7245626" cy="10535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5.  Ellos está abiertos a la Palabra de Dios,             y quieren que misioneros les enseñen más.   </a:t>
            </a:r>
            <a:endParaRPr lang="es-PE" sz="3200" b="1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838200" y="5886101"/>
            <a:ext cx="7245626" cy="105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 smtClean="0"/>
              <a:t>6.  La mayoría de estos grupos no tienen 	misioneros.  </a:t>
            </a:r>
            <a:endParaRPr lang="es-PE" sz="3200" b="1" dirty="0"/>
          </a:p>
        </p:txBody>
      </p:sp>
      <p:pic>
        <p:nvPicPr>
          <p:cNvPr id="9" name="0 Imagen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750" b="100000" l="49250" r="100000">
                        <a14:foregroundMark x1="83917" y1="51563" x2="99833" y2="58938"/>
                        <a14:foregroundMark x1="93000" y1="54500" x2="99083" y2="58375"/>
                        <a14:backgroundMark x1="56500" y1="78125" x2="56500" y2="83000"/>
                        <a14:backgroundMark x1="57083" y1="88188" x2="55917" y2="90563"/>
                        <a14:backgroundMark x1="85667" y1="17875" x2="99833" y2="29812"/>
                        <a14:backgroundMark x1="83667" y1="37688" x2="86500" y2="45375"/>
                        <a14:backgroundMark x1="85083" y1="45375" x2="83500" y2="48750"/>
                        <a14:backgroundMark x1="85500" y1="52000" x2="99833" y2="54813"/>
                        <a14:backgroundMark x1="91583" y1="54375" x2="99833" y2="58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09" t="30428" b="30911"/>
          <a:stretch/>
        </p:blipFill>
        <p:spPr bwMode="auto">
          <a:xfrm>
            <a:off x="8229600" y="2556315"/>
            <a:ext cx="3405809" cy="36059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382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48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ES" sz="4800" dirty="0" smtClean="0">
                <a:latin typeface="Arial Black" panose="020B0A04020102020204" pitchFamily="34" charset="0"/>
              </a:rPr>
              <a:t>Tribus con Iglesias Débiles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770782" y="2067339"/>
            <a:ext cx="6583018" cy="17095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 smtClean="0"/>
              <a:t>2. </a:t>
            </a:r>
            <a:r>
              <a:rPr lang="es-PE" sz="3200" b="1" dirty="0"/>
              <a:t>Orar que Dios levante misioneros </a:t>
            </a:r>
            <a:r>
              <a:rPr lang="es-PE" sz="3200" b="1" dirty="0" smtClean="0"/>
              <a:t>	valientes </a:t>
            </a:r>
            <a:r>
              <a:rPr lang="es-PE" sz="3200" b="1" dirty="0"/>
              <a:t>para capacitarse para </a:t>
            </a:r>
            <a:r>
              <a:rPr lang="es-PE" sz="3200" b="1" dirty="0" smtClean="0"/>
              <a:t>	ir </a:t>
            </a:r>
            <a:r>
              <a:rPr lang="es-PE" sz="3200" b="1" dirty="0"/>
              <a:t>a ellos con el mensaje de </a:t>
            </a:r>
            <a:r>
              <a:rPr lang="es-PE" sz="3200" b="1" dirty="0" smtClean="0"/>
              <a:t>	salvación</a:t>
            </a:r>
            <a:r>
              <a:rPr lang="es-PE" sz="3200" b="1" dirty="0"/>
              <a:t>. </a:t>
            </a:r>
            <a:r>
              <a:rPr lang="es-PE" sz="3200" b="1" u="sng" dirty="0"/>
              <a:t> 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770782" y="3776869"/>
            <a:ext cx="7129670" cy="17095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 smtClean="0"/>
              <a:t>3. </a:t>
            </a:r>
            <a:r>
              <a:rPr lang="es-PE" sz="3200" b="1" dirty="0" smtClean="0"/>
              <a:t>Conseguir la </a:t>
            </a:r>
            <a:r>
              <a:rPr lang="es-PE" sz="3200" b="1" u="sng" dirty="0" smtClean="0"/>
              <a:t>aceptación</a:t>
            </a:r>
            <a:r>
              <a:rPr lang="es-PE" sz="3200" b="1" dirty="0" smtClean="0"/>
              <a:t> de las auto- 	</a:t>
            </a:r>
            <a:r>
              <a:rPr lang="es-PE" sz="3200" b="1" dirty="0" err="1" smtClean="0"/>
              <a:t>ridades</a:t>
            </a:r>
            <a:r>
              <a:rPr lang="es-PE" sz="3200" b="1" dirty="0" smtClean="0"/>
              <a:t> tribales (locales y </a:t>
            </a:r>
            <a:r>
              <a:rPr lang="es-PE" sz="3200" b="1" dirty="0" err="1" smtClean="0"/>
              <a:t>regiona</a:t>
            </a:r>
            <a:r>
              <a:rPr lang="es-PE" sz="3200" b="1" dirty="0" smtClean="0"/>
              <a:t>- 	les). (Ayudaría ofrecer servicios 	que</a:t>
            </a:r>
            <a:r>
              <a:rPr lang="es-PE" sz="3200" b="1" dirty="0"/>
              <a:t> </a:t>
            </a:r>
            <a:r>
              <a:rPr lang="es-PE" sz="3200" b="1" dirty="0" smtClean="0"/>
              <a:t>ellos valoran: medicina, </a:t>
            </a:r>
            <a:r>
              <a:rPr lang="es-PE" sz="3200" b="1" dirty="0" err="1" smtClean="0"/>
              <a:t>educ</a:t>
            </a:r>
            <a:r>
              <a:rPr lang="es-PE" sz="3200" b="1" dirty="0" smtClean="0"/>
              <a:t>.)</a:t>
            </a:r>
            <a:endParaRPr lang="es-PE" sz="3200" b="1" u="sng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4770782" y="971722"/>
            <a:ext cx="6583017" cy="10956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200" b="1" u="sng" dirty="0" smtClean="0"/>
              <a:t>La Mejor Estrategia para Alcanzarlas</a:t>
            </a:r>
            <a:r>
              <a:rPr lang="es-ES" sz="3200" b="1" dirty="0" smtClean="0"/>
              <a:t>: </a:t>
            </a:r>
          </a:p>
          <a:p>
            <a:pPr marL="0" indent="0">
              <a:buNone/>
            </a:pPr>
            <a:r>
              <a:rPr lang="es-ES" sz="3200" b="1" dirty="0" smtClean="0"/>
              <a:t>1.  Mucha oración a favor de ellos. </a:t>
            </a:r>
            <a:endParaRPr lang="es-PE" sz="3200" b="1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770782" y="5486399"/>
            <a:ext cx="7235688" cy="13649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 smtClean="0"/>
              <a:t>4. Hacer arreglos para </a:t>
            </a:r>
            <a:r>
              <a:rPr lang="es-ES" sz="3200" b="1" u="sng" dirty="0" smtClean="0"/>
              <a:t>vivir</a:t>
            </a:r>
            <a:r>
              <a:rPr lang="es-ES" sz="3200" b="1" dirty="0" smtClean="0"/>
              <a:t> </a:t>
            </a:r>
            <a:r>
              <a:rPr lang="es-ES" sz="3200" b="1" u="sng" dirty="0" smtClean="0"/>
              <a:t>dentro</a:t>
            </a:r>
            <a:r>
              <a:rPr lang="es-ES" sz="3200" b="1" dirty="0" smtClean="0"/>
              <a:t> de 	una 	de las comunidades de la tribu (en 	una casa similar a las de ellos). </a:t>
            </a:r>
            <a:endParaRPr lang="es-PE" sz="3200" b="1" u="sng" dirty="0"/>
          </a:p>
        </p:txBody>
      </p:sp>
      <p:pic>
        <p:nvPicPr>
          <p:cNvPr id="8" name="0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r="13559" b="4000"/>
          <a:stretch/>
        </p:blipFill>
        <p:spPr bwMode="auto">
          <a:xfrm flipH="1">
            <a:off x="838200" y="2507352"/>
            <a:ext cx="3684104" cy="3283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535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Tribus con Iglesias Débiles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030495"/>
            <a:ext cx="6874565" cy="1580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u="sng" dirty="0" smtClean="0"/>
              <a:t>La Mejor Estrategia para Alcanzarlas</a:t>
            </a:r>
            <a:r>
              <a:rPr lang="es-PE" sz="3200" b="1" dirty="0" smtClean="0"/>
              <a:t>: </a:t>
            </a:r>
          </a:p>
          <a:p>
            <a:pPr marL="0" indent="0">
              <a:buNone/>
            </a:pPr>
            <a:r>
              <a:rPr lang="es-PE" sz="3200" b="1" dirty="0" smtClean="0"/>
              <a:t>5. Ir a vivir la mayor parte del año en 	la comunidad (6-8 meses del año). </a:t>
            </a:r>
            <a:endParaRPr lang="es-PE" sz="3200" b="1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8198" y="2647260"/>
            <a:ext cx="6596270" cy="9573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6. Tener su propia movilidad: una </a:t>
            </a:r>
            <a:r>
              <a:rPr lang="es-PE" sz="3200" b="1" dirty="0" err="1" smtClean="0"/>
              <a:t>ca</a:t>
            </a:r>
            <a:r>
              <a:rPr lang="es-PE" sz="3200" b="1" dirty="0" smtClean="0"/>
              <a:t>- 	</a:t>
            </a:r>
            <a:r>
              <a:rPr lang="es-PE" sz="3200" b="1" dirty="0" err="1" smtClean="0"/>
              <a:t>noa</a:t>
            </a:r>
            <a:r>
              <a:rPr lang="es-PE" sz="3200" b="1" dirty="0" smtClean="0"/>
              <a:t> motorizada.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38198" y="4697895"/>
            <a:ext cx="7026965" cy="9573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8. Escoger un tutor nativo para enseñar- 	les su idioma, y para discipular.  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990598" y="3740564"/>
            <a:ext cx="6874565" cy="9573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7. Conseguir una fuente de electricidad 	con paneles solares.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838198" y="5652050"/>
            <a:ext cx="7026965" cy="9573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9. Preparar a la gente para el mensaje 	de Dios que tenemos para ellos. </a:t>
            </a:r>
          </a:p>
        </p:txBody>
      </p:sp>
      <p:pic>
        <p:nvPicPr>
          <p:cNvPr id="8" name="Picture 2" descr="E:\Fotos Misioneros\July 2010 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908" y="1176764"/>
            <a:ext cx="3692639" cy="276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563" y="3939786"/>
            <a:ext cx="3729984" cy="27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7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5435" y="0"/>
            <a:ext cx="10515600" cy="96740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s-PE" sz="4800" dirty="0" smtClean="0">
                <a:latin typeface="Arial Black" panose="020B0A04020102020204" pitchFamily="34" charset="0"/>
              </a:rPr>
              <a:t>Tribus con Iglesias Débiles</a:t>
            </a:r>
            <a:endParaRPr lang="es-PE" sz="4800" dirty="0"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16555" y="2442950"/>
            <a:ext cx="6609522" cy="100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3200" b="1" dirty="0" smtClean="0"/>
              <a:t>11. </a:t>
            </a:r>
            <a:r>
              <a:rPr lang="es-PE" sz="3200" b="1" u="sng" dirty="0" smtClean="0"/>
              <a:t>Orar</a:t>
            </a:r>
            <a:r>
              <a:rPr lang="es-PE" sz="3200" b="1" dirty="0" smtClean="0"/>
              <a:t> mucho por la conversión de 	toda la comunidad. 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856220" y="967410"/>
            <a:ext cx="6609522" cy="14755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u="sng" dirty="0" smtClean="0"/>
              <a:t>La Mejor Estrategia para Alcanzarlas</a:t>
            </a:r>
            <a:r>
              <a:rPr lang="es-PE" sz="3200" b="1" dirty="0" smtClean="0"/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10. Aprender el </a:t>
            </a:r>
            <a:r>
              <a:rPr lang="es-PE" sz="3200" b="1" u="sng" dirty="0" smtClean="0"/>
              <a:t>idioma</a:t>
            </a:r>
            <a:r>
              <a:rPr lang="es-PE" sz="3200" b="1" dirty="0" smtClean="0"/>
              <a:t> y </a:t>
            </a:r>
            <a:r>
              <a:rPr lang="es-PE" sz="3200" b="1" u="sng" dirty="0" smtClean="0"/>
              <a:t>cultura</a:t>
            </a:r>
            <a:r>
              <a:rPr lang="es-PE" sz="3200" b="1" dirty="0" smtClean="0"/>
              <a:t> de la 	gente.</a:t>
            </a:r>
            <a:endParaRPr lang="es-PE" sz="3200" b="1" dirty="0"/>
          </a:p>
        </p:txBody>
      </p:sp>
      <p:pic>
        <p:nvPicPr>
          <p:cNvPr id="5" name="Picture 2" descr="C:\Users\Amalia\Desktop\prezentare segadores\DSC030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63" y="1836863"/>
            <a:ext cx="4286322" cy="32132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4916175" y="3443489"/>
            <a:ext cx="7134798" cy="31074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200" b="1" dirty="0" smtClean="0"/>
              <a:t>12. </a:t>
            </a:r>
            <a:r>
              <a:rPr lang="es-PE" sz="3200" b="1" u="sng" dirty="0" smtClean="0"/>
              <a:t>Enseñar</a:t>
            </a:r>
            <a:r>
              <a:rPr lang="es-PE" sz="3200" b="1" dirty="0" smtClean="0"/>
              <a:t> la Biblia cronológicamente 	para </a:t>
            </a:r>
            <a:r>
              <a:rPr lang="es-PE" sz="3200" b="1" u="sng" dirty="0" smtClean="0"/>
              <a:t>poner</a:t>
            </a:r>
            <a:r>
              <a:rPr lang="es-PE" sz="3200" b="1" dirty="0" smtClean="0"/>
              <a:t> </a:t>
            </a:r>
            <a:r>
              <a:rPr lang="es-PE" sz="3200" b="1" u="sng" dirty="0" smtClean="0"/>
              <a:t>fundamentos</a:t>
            </a:r>
            <a:r>
              <a:rPr lang="es-PE" sz="3200" b="1" dirty="0" smtClean="0"/>
              <a:t> para el 	evangelio: conceptos correctos 	acerca de:  *La naturaleza de Dios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/>
              <a:t>	</a:t>
            </a:r>
            <a:r>
              <a:rPr lang="es-ES" sz="3200" b="1" dirty="0" smtClean="0"/>
              <a:t>*La naturaleza del mundo espiritual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/>
              <a:t>	</a:t>
            </a:r>
            <a:r>
              <a:rPr lang="es-ES" sz="3200" b="1" dirty="0" smtClean="0"/>
              <a:t>*La gravedad del pecado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3200" b="1" dirty="0"/>
              <a:t>	</a:t>
            </a:r>
            <a:r>
              <a:rPr lang="es-ES" sz="3200" b="1" dirty="0" smtClean="0"/>
              <a:t>*La necesidad de un sacrificio en sub- 		</a:t>
            </a:r>
            <a:r>
              <a:rPr lang="es-ES" sz="3200" b="1" dirty="0" err="1" smtClean="0"/>
              <a:t>stitución</a:t>
            </a:r>
            <a:endParaRPr lang="es-PE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99261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615</Words>
  <Application>Microsoft Office PowerPoint</Application>
  <PresentationFormat>Widescreen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Tema de Office</vt:lpstr>
      <vt:lpstr>Estrategias Misioneras para el  Trabajo Tribal</vt:lpstr>
      <vt:lpstr>Las Tribus No Contactadas</vt:lpstr>
      <vt:lpstr>Las Tribus no Contactadas</vt:lpstr>
      <vt:lpstr>Las Tribus en Contacto Inicial</vt:lpstr>
      <vt:lpstr>Las Tribus en Contacto Inicial </vt:lpstr>
      <vt:lpstr>Tribus con Iglesias Débiles</vt:lpstr>
      <vt:lpstr>Tribus con Iglesias Débiles</vt:lpstr>
      <vt:lpstr>Tribus con Iglesias Débiles</vt:lpstr>
      <vt:lpstr>Tribus con Iglesias Débiles</vt:lpstr>
      <vt:lpstr>Tribus con Iglesias Débiles</vt:lpstr>
      <vt:lpstr>Hay Grandes Barreras</vt:lpstr>
      <vt:lpstr>Hay Victoria por medio de  Jesucristo</vt:lpstr>
      <vt:lpstr>Para más Ayuda: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Estrategias Misioneras para el  Trabajo Tribal</dc:title>
  <dc:creator>Pedro</dc:creator>
  <cp:lastModifiedBy>Chris Conti</cp:lastModifiedBy>
  <cp:revision>55</cp:revision>
  <dcterms:created xsi:type="dcterms:W3CDTF">2020-10-20T20:55:55Z</dcterms:created>
  <dcterms:modified xsi:type="dcterms:W3CDTF">2020-12-23T14:34:03Z</dcterms:modified>
</cp:coreProperties>
</file>