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23" r:id="rId2"/>
    <p:sldId id="328" r:id="rId3"/>
    <p:sldId id="300" r:id="rId4"/>
    <p:sldId id="327" r:id="rId5"/>
    <p:sldId id="298" r:id="rId6"/>
    <p:sldId id="324" r:id="rId7"/>
    <p:sldId id="329" r:id="rId8"/>
    <p:sldId id="335" r:id="rId9"/>
    <p:sldId id="292" r:id="rId10"/>
    <p:sldId id="293" r:id="rId11"/>
    <p:sldId id="294" r:id="rId12"/>
    <p:sldId id="296" r:id="rId13"/>
    <p:sldId id="304" r:id="rId14"/>
    <p:sldId id="290" r:id="rId15"/>
    <p:sldId id="277" r:id="rId16"/>
    <p:sldId id="278" r:id="rId17"/>
    <p:sldId id="279" r:id="rId18"/>
    <p:sldId id="280" r:id="rId19"/>
    <p:sldId id="282" r:id="rId20"/>
    <p:sldId id="283" r:id="rId21"/>
    <p:sldId id="272" r:id="rId22"/>
    <p:sldId id="273" r:id="rId23"/>
    <p:sldId id="275" r:id="rId24"/>
    <p:sldId id="260" r:id="rId25"/>
    <p:sldId id="263" r:id="rId26"/>
    <p:sldId id="305" r:id="rId27"/>
    <p:sldId id="307" r:id="rId28"/>
    <p:sldId id="315" r:id="rId29"/>
    <p:sldId id="317" r:id="rId30"/>
    <p:sldId id="318" r:id="rId31"/>
    <p:sldId id="319" r:id="rId32"/>
    <p:sldId id="330" r:id="rId33"/>
    <p:sldId id="333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AC0000"/>
    <a:srgbClr val="740000"/>
    <a:srgbClr val="D60000"/>
    <a:srgbClr val="F60000"/>
    <a:srgbClr val="FF4F4F"/>
    <a:srgbClr val="FF2F2F"/>
    <a:srgbClr val="920000"/>
    <a:srgbClr val="D00000"/>
    <a:srgbClr val="F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86454" autoAdjust="0"/>
  </p:normalViewPr>
  <p:slideViewPr>
    <p:cSldViewPr>
      <p:cViewPr>
        <p:scale>
          <a:sx n="100" d="100"/>
          <a:sy n="100" d="100"/>
        </p:scale>
        <p:origin x="-496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8.xml"/><Relationship Id="rId4" Type="http://schemas.openxmlformats.org/officeDocument/2006/relationships/slide" Target="slides/slide14.xml"/><Relationship Id="rId1" Type="http://schemas.openxmlformats.org/officeDocument/2006/relationships/slide" Target="slides/slide2.xml"/><Relationship Id="rId2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750000000000001"/>
          <c:y val="0.164351851851852"/>
          <c:w val="0.844444444444445"/>
          <c:h val="0.8342592592592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"/>
          <c:y val="0.0127514281303073"/>
          <c:w val="1.0"/>
          <c:h val="0.98724857186969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explosion val="32"/>
            <c:spPr>
              <a:solidFill>
                <a:srgbClr val="C00000"/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6"/>
            <c:bubble3D val="0"/>
            <c:spPr>
              <a:solidFill>
                <a:srgbClr val="00B0F0"/>
              </a:solidFill>
            </c:spPr>
          </c:dPt>
          <c:dLbls>
            <c:dLbl>
              <c:idx val="0"/>
              <c:layout>
                <c:manualLayout>
                  <c:x val="-0.0403421916010499"/>
                  <c:y val="0.000266018218310947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FFFF99"/>
                        </a:solidFill>
                        <a:latin typeface="Verdana" pitchFamily="34" charset="0"/>
                      </a:defRPr>
                    </a:pPr>
                    <a:r>
                      <a:rPr lang="en-US" sz="1600" b="1" dirty="0" err="1">
                        <a:solidFill>
                          <a:srgbClr val="FFFF99"/>
                        </a:solidFill>
                      </a:rPr>
                      <a:t>Budistas</a:t>
                    </a:r>
                    <a:r>
                      <a:rPr lang="en-US" sz="1600" b="1" dirty="0">
                        <a:solidFill>
                          <a:srgbClr val="FFFF99"/>
                        </a:solidFill>
                      </a:rPr>
                      <a:t>
376,400,483
5%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88819444444445"/>
                  <c:y val="0.061718318863988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206755960192476"/>
                  <c:y val="-0.263087522713507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>
                        <a:solidFill>
                          <a:schemeClr val="tx1"/>
                        </a:solidFill>
                      </a:rPr>
                      <a:t>Hinduismo
1,303,486,067
18%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207395833333333"/>
                  <c:y val="-0.248943569553806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  <a:latin typeface="Verdana" pitchFamily="34" charset="0"/>
                      </a:rPr>
                      <a:t>Islam
1,664,311,497
23%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0"/>
                  <c:y val="-0.0601891109765126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0778054461942258"/>
                  <c:y val="-0.012999865401440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0.027698709536308"/>
                  <c:y val="0.00727636251350935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err="1"/>
                      <a:t>Otros</a:t>
                    </a:r>
                    <a:r>
                      <a:rPr lang="en-US" sz="1200" dirty="0"/>
                      <a:t>
40,294,000
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latin typeface="Verdana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Budistas</c:v>
                </c:pt>
                <c:pt idx="1">
                  <c:v>Cristianismo</c:v>
                </c:pt>
                <c:pt idx="2">
                  <c:v>Hinduismo</c:v>
                </c:pt>
                <c:pt idx="3">
                  <c:v>Islam</c:v>
                </c:pt>
                <c:pt idx="4">
                  <c:v>Religiones Etnicas</c:v>
                </c:pt>
                <c:pt idx="5">
                  <c:v>No Religiosos</c:v>
                </c:pt>
                <c:pt idx="6">
                  <c:v>Otros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3.76400483E8</c:v>
                </c:pt>
                <c:pt idx="1">
                  <c:v>2.10249906E9</c:v>
                </c:pt>
                <c:pt idx="2">
                  <c:v>1.303486067E9</c:v>
                </c:pt>
                <c:pt idx="3">
                  <c:v>1.764311497E9</c:v>
                </c:pt>
                <c:pt idx="4">
                  <c:v>8.72629171E8</c:v>
                </c:pt>
                <c:pt idx="5">
                  <c:v>1.143037E9</c:v>
                </c:pt>
                <c:pt idx="6">
                  <c:v>4.0294E7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8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784419719274221"/>
          <c:y val="0.0723038443723946"/>
          <c:w val="0.843116056145156"/>
          <c:h val="0.8318628994905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Porcentaje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1"/>
            <c:bubble3D val="0"/>
            <c:spPr>
              <a:solidFill>
                <a:schemeClr val="bg1"/>
              </a:solidFill>
            </c:spPr>
          </c:dPt>
          <c:dPt>
            <c:idx val="2"/>
            <c:bubble3D val="0"/>
            <c:spPr>
              <a:solidFill>
                <a:srgbClr val="FEB4B4"/>
              </a:solidFill>
            </c:spPr>
          </c:dPt>
          <c:dPt>
            <c:idx val="3"/>
            <c:bubble3D val="0"/>
            <c:spPr>
              <a:solidFill>
                <a:srgbClr val="FF0000"/>
              </a:solidFill>
            </c:spPr>
          </c:dPt>
          <c:dPt>
            <c:idx val="4"/>
            <c:bubble3D val="0"/>
            <c:spPr>
              <a:solidFill>
                <a:srgbClr val="C00000"/>
              </a:solidFill>
            </c:spPr>
          </c:dPt>
          <c:dPt>
            <c:idx val="5"/>
            <c:bubble3D val="0"/>
            <c:spPr>
              <a:solidFill>
                <a:srgbClr val="FEB4B4"/>
              </a:solidFill>
            </c:spPr>
          </c:dPt>
          <c:dPt>
            <c:idx val="6"/>
            <c:bubble3D val="0"/>
            <c:spPr>
              <a:solidFill>
                <a:srgbClr val="FF0000"/>
              </a:solidFill>
            </c:spPr>
          </c:dPt>
          <c:dPt>
            <c:idx val="7"/>
            <c:bubble3D val="0"/>
            <c:spPr>
              <a:solidFill>
                <a:srgbClr val="FEB4B4"/>
              </a:solidFill>
            </c:spPr>
          </c:dPt>
          <c:dPt>
            <c:idx val="8"/>
            <c:bubble3D val="0"/>
            <c:spPr>
              <a:solidFill>
                <a:srgbClr val="FD7373"/>
              </a:solidFill>
            </c:spPr>
          </c:dPt>
          <c:dPt>
            <c:idx val="9"/>
            <c:bubble3D val="0"/>
            <c:spPr>
              <a:solidFill>
                <a:srgbClr val="C00000"/>
              </a:solidFill>
            </c:spPr>
          </c:dPt>
          <c:dPt>
            <c:idx val="10"/>
            <c:bubble3D val="0"/>
            <c:spPr>
              <a:solidFill>
                <a:srgbClr val="FEB4B4"/>
              </a:solidFill>
            </c:spPr>
          </c:dPt>
          <c:dPt>
            <c:idx val="11"/>
            <c:bubble3D val="0"/>
            <c:spPr>
              <a:solidFill>
                <a:srgbClr val="FF0000"/>
              </a:solidFill>
            </c:spPr>
          </c:dPt>
          <c:dPt>
            <c:idx val="12"/>
            <c:bubble3D val="0"/>
            <c:spPr>
              <a:solidFill>
                <a:srgbClr val="FEB4B4"/>
              </a:solidFill>
            </c:spPr>
          </c:dPt>
          <c:dPt>
            <c:idx val="13"/>
            <c:bubble3D val="0"/>
            <c:spPr>
              <a:solidFill>
                <a:srgbClr val="FD7373"/>
              </a:solidFill>
            </c:spPr>
          </c:dPt>
          <c:dLbls>
            <c:dLbl>
              <c:idx val="0"/>
              <c:layout>
                <c:manualLayout>
                  <c:x val="-0.158579938377268"/>
                  <c:y val="0.074472276902887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0163954695880406"/>
                  <c:y val="-0.01450131233595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0"/>
                  <c:y val="0.0029320866141732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72007189318726"/>
                  <c:y val="-0.21063582677165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00659528700216821"/>
                  <c:y val="-0.0015897309711286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0936040168891933"/>
                  <c:y val="0.023028215223097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.0190972222222222"/>
                  <c:y val="-0.002712434383202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.165014492753623"/>
                  <c:y val="-0.13528494094488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latin typeface="Verdana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Verdana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cat>
            <c:strRef>
              <c:f>Sheet1!$A$2:$A$15</c:f>
              <c:strCache>
                <c:ptCount val="14"/>
                <c:pt idx="0">
                  <c:v>Tailandia</c:v>
                </c:pt>
                <c:pt idx="1">
                  <c:v>Rusia</c:v>
                </c:pt>
                <c:pt idx="2">
                  <c:v>Pakistán</c:v>
                </c:pt>
                <c:pt idx="3">
                  <c:v>Nepal </c:v>
                </c:pt>
                <c:pt idx="4">
                  <c:v>Myanmar</c:v>
                </c:pt>
                <c:pt idx="5">
                  <c:v>Mongolia</c:v>
                </c:pt>
                <c:pt idx="6">
                  <c:v>Laos</c:v>
                </c:pt>
                <c:pt idx="7">
                  <c:v>Kazajstán</c:v>
                </c:pt>
                <c:pt idx="8">
                  <c:v>Japón</c:v>
                </c:pt>
                <c:pt idx="9">
                  <c:v>China</c:v>
                </c:pt>
                <c:pt idx="10">
                  <c:v>Camboya</c:v>
                </c:pt>
                <c:pt idx="11">
                  <c:v>Bután</c:v>
                </c:pt>
                <c:pt idx="12">
                  <c:v>Bangladesh</c:v>
                </c:pt>
                <c:pt idx="13">
                  <c:v>Otros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0.1</c:v>
                </c:pt>
                <c:pt idx="1">
                  <c:v>0.01</c:v>
                </c:pt>
                <c:pt idx="2">
                  <c:v>0.02</c:v>
                </c:pt>
                <c:pt idx="3">
                  <c:v>0.09</c:v>
                </c:pt>
                <c:pt idx="4">
                  <c:v>0.11</c:v>
                </c:pt>
                <c:pt idx="5">
                  <c:v>0.02</c:v>
                </c:pt>
                <c:pt idx="6">
                  <c:v>0.05</c:v>
                </c:pt>
                <c:pt idx="7">
                  <c:v>0.01</c:v>
                </c:pt>
                <c:pt idx="8">
                  <c:v>0.04</c:v>
                </c:pt>
                <c:pt idx="9">
                  <c:v>0.25</c:v>
                </c:pt>
                <c:pt idx="10">
                  <c:v>0.02</c:v>
                </c:pt>
                <c:pt idx="11">
                  <c:v>0.06</c:v>
                </c:pt>
                <c:pt idx="12">
                  <c:v>0.02</c:v>
                </c:pt>
                <c:pt idx="13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781694595867824"/>
          <c:y val="0.243981481481482"/>
          <c:w val="0.762464499629855"/>
          <c:h val="0.75462962962963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Etnias</c:v>
                </c:pt>
              </c:strCache>
            </c:strRef>
          </c:tx>
          <c:dPt>
            <c:idx val="0"/>
            <c:bubble3D val="0"/>
            <c:spPr>
              <a:solidFill>
                <a:srgbClr val="FFBDBD"/>
              </a:solidFill>
            </c:spPr>
          </c:dPt>
          <c:dPt>
            <c:idx val="1"/>
            <c:bubble3D val="0"/>
            <c:spPr>
              <a:solidFill>
                <a:srgbClr val="FF9F9F"/>
              </a:solidFill>
            </c:spPr>
          </c:dPt>
          <c:dPt>
            <c:idx val="2"/>
            <c:bubble3D val="0"/>
            <c:spPr>
              <a:solidFill>
                <a:srgbClr val="FF8181"/>
              </a:solidFill>
            </c:spPr>
          </c:dPt>
          <c:dPt>
            <c:idx val="3"/>
            <c:bubble3D val="0"/>
            <c:spPr>
              <a:solidFill>
                <a:srgbClr val="FF5D5D"/>
              </a:solidFill>
            </c:spPr>
          </c:dPt>
          <c:dPt>
            <c:idx val="4"/>
            <c:bubble3D val="0"/>
            <c:spPr>
              <a:solidFill>
                <a:srgbClr val="FF4F4F"/>
              </a:solidFill>
            </c:spPr>
          </c:dPt>
          <c:dPt>
            <c:idx val="5"/>
            <c:bubble3D val="0"/>
            <c:spPr>
              <a:solidFill>
                <a:srgbClr val="FF2F2F"/>
              </a:solidFill>
            </c:spPr>
          </c:dPt>
          <c:dPt>
            <c:idx val="6"/>
            <c:bubble3D val="0"/>
            <c:spPr>
              <a:solidFill>
                <a:srgbClr val="F60000"/>
              </a:solidFill>
            </c:spPr>
          </c:dPt>
          <c:dPt>
            <c:idx val="7"/>
            <c:bubble3D val="0"/>
            <c:spPr>
              <a:solidFill>
                <a:srgbClr val="D60000"/>
              </a:solidFill>
            </c:spPr>
          </c:dPt>
          <c:dPt>
            <c:idx val="8"/>
            <c:bubble3D val="0"/>
            <c:spPr>
              <a:solidFill>
                <a:srgbClr val="AC0000"/>
              </a:solidFill>
            </c:spPr>
          </c:dPt>
          <c:dPt>
            <c:idx val="9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s-ES" smtClean="0"/>
                      <a:t>Mayor </a:t>
                    </a:r>
                    <a:r>
                      <a:rPr lang="es-ES"/>
                      <a:t>de 1,000,000
688
6%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000723315835520561"/>
                  <c:y val="-0.021812044327792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0256577537182852"/>
                  <c:y val="-0.024126859142607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0.0126283902012248"/>
                  <c:y val="-0.039202391367745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043434930008749"/>
                  <c:y val="-0.21074599008457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0.17481594488189"/>
                  <c:y val="-0.17394006999125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0.108920056867892"/>
                  <c:y val="0.0308359580052494"/>
                </c:manualLayout>
              </c:layout>
              <c:tx>
                <c:rich>
                  <a:bodyPr/>
                  <a:lstStyle/>
                  <a:p>
                    <a:r>
                      <a:rPr lang="es-ES" dirty="0" smtClean="0"/>
                      <a:t>Menor</a:t>
                    </a:r>
                    <a:r>
                      <a:rPr lang="es-ES" baseline="0" dirty="0" smtClean="0"/>
                      <a:t>  de </a:t>
                    </a:r>
                    <a:r>
                      <a:rPr lang="es-ES" dirty="0" smtClean="0"/>
                      <a:t>1,000 </a:t>
                    </a:r>
                    <a:r>
                      <a:rPr lang="es-ES" dirty="0"/>
                      <a:t>personas
1,885
18%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0.0801283355205601"/>
                  <c:y val="-0.0061724992709244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chemeClr val="accent3"/>
                    </a:solidFill>
                    <a:latin typeface="Verdana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Sheet1!$A$2:$A$11</c:f>
              <c:strCache>
                <c:ptCount val="10"/>
                <c:pt idx="0">
                  <c:v>Arriba de 1,000,000</c:v>
                </c:pt>
                <c:pt idx="1">
                  <c:v>500,000 y 1,000,000</c:v>
                </c:pt>
                <c:pt idx="2">
                  <c:v>100,000 y 500,000</c:v>
                </c:pt>
                <c:pt idx="3">
                  <c:v>50,000 y 100,000</c:v>
                </c:pt>
                <c:pt idx="4">
                  <c:v>25,000 y 50,000</c:v>
                </c:pt>
                <c:pt idx="5">
                  <c:v>10,000 y 25,000</c:v>
                </c:pt>
                <c:pt idx="6">
                  <c:v>5,000 y 10,000</c:v>
                </c:pt>
                <c:pt idx="7">
                  <c:v>1,000 y 5,000</c:v>
                </c:pt>
                <c:pt idx="8">
                  <c:v>Debajo de 1,000 personas</c:v>
                </c:pt>
                <c:pt idx="9">
                  <c:v>Desconocido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688.0</c:v>
                </c:pt>
                <c:pt idx="1">
                  <c:v>326.0</c:v>
                </c:pt>
                <c:pt idx="2" formatCode="#,##0">
                  <c:v>1183.0</c:v>
                </c:pt>
                <c:pt idx="3">
                  <c:v>718.0</c:v>
                </c:pt>
                <c:pt idx="4">
                  <c:v>801.0</c:v>
                </c:pt>
                <c:pt idx="5" formatCode="#,##0">
                  <c:v>1227.0</c:v>
                </c:pt>
                <c:pt idx="6" formatCode="#,##0">
                  <c:v>915.0</c:v>
                </c:pt>
                <c:pt idx="7" formatCode="#,##0">
                  <c:v>1788.0</c:v>
                </c:pt>
                <c:pt idx="8" formatCode="#,##0">
                  <c:v>1885.0</c:v>
                </c:pt>
                <c:pt idx="9">
                  <c:v>992.0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781694595867824"/>
          <c:y val="0.243981481481482"/>
          <c:w val="0.762464499629855"/>
          <c:h val="0.75462962962963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Etnias</c:v>
                </c:pt>
              </c:strCache>
            </c:strRef>
          </c:tx>
          <c:dPt>
            <c:idx val="0"/>
            <c:bubble3D val="0"/>
            <c:spPr>
              <a:solidFill>
                <a:srgbClr val="FFBDBD"/>
              </a:solidFill>
            </c:spPr>
          </c:dPt>
          <c:dPt>
            <c:idx val="1"/>
            <c:bubble3D val="0"/>
            <c:spPr>
              <a:solidFill>
                <a:srgbClr val="FF9F9F"/>
              </a:solidFill>
            </c:spPr>
          </c:dPt>
          <c:dPt>
            <c:idx val="2"/>
            <c:bubble3D val="0"/>
            <c:spPr>
              <a:solidFill>
                <a:srgbClr val="FF8181"/>
              </a:solidFill>
            </c:spPr>
          </c:dPt>
          <c:dPt>
            <c:idx val="3"/>
            <c:bubble3D val="0"/>
            <c:spPr>
              <a:solidFill>
                <a:srgbClr val="FF5D5D"/>
              </a:solidFill>
            </c:spPr>
          </c:dPt>
          <c:dPt>
            <c:idx val="4"/>
            <c:bubble3D val="0"/>
            <c:explosion val="10"/>
            <c:spPr>
              <a:solidFill>
                <a:srgbClr val="FF4F4F"/>
              </a:solidFill>
            </c:spPr>
          </c:dPt>
          <c:dPt>
            <c:idx val="5"/>
            <c:bubble3D val="0"/>
            <c:explosion val="12"/>
            <c:spPr>
              <a:solidFill>
                <a:srgbClr val="FF2F2F"/>
              </a:solidFill>
            </c:spPr>
          </c:dPt>
          <c:dPt>
            <c:idx val="6"/>
            <c:bubble3D val="0"/>
            <c:explosion val="13"/>
            <c:spPr>
              <a:solidFill>
                <a:srgbClr val="F60000"/>
              </a:solidFill>
            </c:spPr>
          </c:dPt>
          <c:dPt>
            <c:idx val="7"/>
            <c:bubble3D val="0"/>
            <c:explosion val="11"/>
            <c:spPr>
              <a:solidFill>
                <a:srgbClr val="D60000"/>
              </a:solidFill>
            </c:spPr>
          </c:dPt>
          <c:dPt>
            <c:idx val="8"/>
            <c:bubble3D val="0"/>
            <c:explosion val="9"/>
            <c:spPr>
              <a:solidFill>
                <a:srgbClr val="AC0000"/>
              </a:solidFill>
            </c:spPr>
          </c:dPt>
          <c:dPt>
            <c:idx val="9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s-ES" smtClean="0"/>
                      <a:t>Mayor </a:t>
                    </a:r>
                    <a:r>
                      <a:rPr lang="es-ES"/>
                      <a:t>de 1,000,000
688
6%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000723315835520561"/>
                  <c:y val="-0.021812044327792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0256577537182852"/>
                  <c:y val="-0.024126859142607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0.0126283902012248"/>
                  <c:y val="-0.039202391367745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043434930008749"/>
                  <c:y val="-0.21074599008457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0.17481594488189"/>
                  <c:y val="-0.17394006999125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0.108920056867892"/>
                  <c:y val="0.0308359580052494"/>
                </c:manualLayout>
              </c:layout>
              <c:tx>
                <c:rich>
                  <a:bodyPr/>
                  <a:lstStyle/>
                  <a:p>
                    <a:r>
                      <a:rPr lang="es-ES" dirty="0" smtClean="0"/>
                      <a:t>Menor </a:t>
                    </a:r>
                    <a:r>
                      <a:rPr lang="es-ES" dirty="0"/>
                      <a:t>de 1,000 personas
1,885
18%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0.0801283355205601"/>
                  <c:y val="-0.0061724992709244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chemeClr val="accent3"/>
                    </a:solidFill>
                    <a:latin typeface="Verdana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Sheet1!$A$2:$A$11</c:f>
              <c:strCache>
                <c:ptCount val="10"/>
                <c:pt idx="0">
                  <c:v>Arriba de 1,000,000</c:v>
                </c:pt>
                <c:pt idx="1">
                  <c:v>500,000 y 1,000,000</c:v>
                </c:pt>
                <c:pt idx="2">
                  <c:v>100,000 y 500,000</c:v>
                </c:pt>
                <c:pt idx="3">
                  <c:v>50,000 y 100,000</c:v>
                </c:pt>
                <c:pt idx="4">
                  <c:v>25,000 y 50,000</c:v>
                </c:pt>
                <c:pt idx="5">
                  <c:v>10,000 y 25,000</c:v>
                </c:pt>
                <c:pt idx="6">
                  <c:v>5,000 y 10,000</c:v>
                </c:pt>
                <c:pt idx="7">
                  <c:v>1,000 y 5,000</c:v>
                </c:pt>
                <c:pt idx="8">
                  <c:v>Debajo de 1,000 personas</c:v>
                </c:pt>
                <c:pt idx="9">
                  <c:v>Desconocido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688.0</c:v>
                </c:pt>
                <c:pt idx="1">
                  <c:v>326.0</c:v>
                </c:pt>
                <c:pt idx="2" formatCode="#,##0">
                  <c:v>1183.0</c:v>
                </c:pt>
                <c:pt idx="3">
                  <c:v>718.0</c:v>
                </c:pt>
                <c:pt idx="4">
                  <c:v>801.0</c:v>
                </c:pt>
                <c:pt idx="5" formatCode="#,##0">
                  <c:v>1227.0</c:v>
                </c:pt>
                <c:pt idx="6" formatCode="#,##0">
                  <c:v>915.0</c:v>
                </c:pt>
                <c:pt idx="7" formatCode="#,##0">
                  <c:v>1788.0</c:v>
                </c:pt>
                <c:pt idx="8" formatCode="#,##0">
                  <c:v>1885.0</c:v>
                </c:pt>
                <c:pt idx="9">
                  <c:v>992.0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C2BDE-31C0-4B13-B7AB-EE6CDA197809}" type="datetimeFigureOut">
              <a:rPr lang="en-US" smtClean="0"/>
              <a:pPr/>
              <a:t>06/06/13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AE1B0-0A89-4BF5-93E6-7AF97E82C9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768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AE1B0-0A89-4BF5-93E6-7AF97E82C9A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8A561-DA1B-4DD6-B0EB-4C0E2FF66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3D98-E07C-4234-988D-99FB9BA657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AF850-6CDB-4259-9821-A91ACFCB2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E099F-397E-4205-A62E-DF58BF354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EC532-37D1-420A-9A7A-AB4307E3B5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0A6BC-50C0-4E68-BE96-C4EE86FB4A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17789-8E90-452F-9647-147B90425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FDE3E-756A-4734-9A20-A00784ACF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D3EAC-45DF-4795-9AAB-EADF047DD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F076A-1E76-4C7D-92BB-E085C6ECE4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58183-A982-4D35-AF57-8738F6612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D1610"/>
            </a:gs>
            <a:gs pos="100000">
              <a:srgbClr val="410A0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DC08003-E022-49C2-A798-6535E6CA0D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youtube.com/watch?v=j3hToE4YV8A&amp;feature=related" TargetMode="External"/><Relationship Id="rId3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joshuaproject.net/people-clusters.php?peo2=304" TargetMode="External"/><Relationship Id="rId3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youtube.com/watch?v=-vLrE8sA5V8" TargetMode="External"/><Relationship Id="rId3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youtube.com/watch?v=92Vn_IlzqrM&amp;feature=related" TargetMode="External"/><Relationship Id="rId3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youtube.com/watch?v=lFV9lbBgBJ8&amp;feature=relmfu" TargetMode="External"/><Relationship Id="rId3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00325"/>
            <a:ext cx="7772400" cy="1143000"/>
          </a:xfrm>
        </p:spPr>
        <p:txBody>
          <a:bodyPr/>
          <a:lstStyle/>
          <a:p>
            <a:pPr lvl="0"/>
            <a:r>
              <a:rPr lang="es-MX" b="1" dirty="0" smtClean="0">
                <a:solidFill>
                  <a:srgbClr val="FFFF99"/>
                </a:solidFill>
                <a:latin typeface="Verdana" pitchFamily="34" charset="0"/>
              </a:rPr>
              <a:t>Budismo</a:t>
            </a:r>
            <a:endParaRPr lang="en-US" dirty="0"/>
          </a:p>
        </p:txBody>
      </p:sp>
      <p:pic>
        <p:nvPicPr>
          <p:cNvPr id="9" name="Picture 8" descr="aue am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633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b="1" dirty="0" err="1" smtClean="0">
                <a:solidFill>
                  <a:schemeClr val="bg1"/>
                </a:solidFill>
                <a:latin typeface="Verdana" pitchFamily="34" charset="0"/>
              </a:rPr>
              <a:t>Cuatro</a:t>
            </a:r>
            <a:r>
              <a:rPr lang="en-US" sz="36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Verdana" pitchFamily="34" charset="0"/>
              </a:rPr>
              <a:t>Etnias</a:t>
            </a:r>
            <a:r>
              <a:rPr lang="en-US" sz="36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Verdana" pitchFamily="34" charset="0"/>
              </a:rPr>
              <a:t>Identificadas</a:t>
            </a:r>
            <a:r>
              <a:rPr lang="en-US" sz="3600" b="1" dirty="0" smtClean="0">
                <a:solidFill>
                  <a:schemeClr val="bg1"/>
                </a:solidFill>
                <a:latin typeface="Verdana" pitchFamily="34" charset="0"/>
              </a:rPr>
              <a:t>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5257800"/>
            <a:ext cx="7010400" cy="1143000"/>
          </a:xfrm>
        </p:spPr>
        <p:txBody>
          <a:bodyPr/>
          <a:lstStyle/>
          <a:p>
            <a:pPr algn="l" eaLnBrk="1" hangingPunct="1"/>
            <a:r>
              <a:rPr lang="es-ES" i="1" dirty="0" smtClean="0">
                <a:solidFill>
                  <a:schemeClr val="bg1"/>
                </a:solidFill>
                <a:latin typeface="Verdana" pitchFamily="34" charset="0"/>
              </a:rPr>
              <a:t>Posiblemente existen otras 20 etnias con sus propios idiomas.</a:t>
            </a:r>
            <a:endParaRPr lang="en-US" i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143000" y="1752600"/>
            <a:ext cx="8077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dirty="0" err="1">
                <a:solidFill>
                  <a:schemeClr val="bg1"/>
                </a:solidFill>
                <a:latin typeface="Verdana" pitchFamily="34" charset="0"/>
              </a:rPr>
              <a:t>Amdo</a:t>
            </a:r>
            <a:r>
              <a:rPr lang="en-US" sz="3200" dirty="0">
                <a:solidFill>
                  <a:schemeClr val="bg1"/>
                </a:solidFill>
                <a:latin typeface="Verdana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Verdana" pitchFamily="34" charset="0"/>
              </a:rPr>
              <a:t>Hbrogpa</a:t>
            </a:r>
            <a:r>
              <a:rPr lang="en-US" sz="3200" dirty="0">
                <a:solidFill>
                  <a:schemeClr val="bg1"/>
                </a:solidFill>
                <a:latin typeface="Verdana" pitchFamily="34" charset="0"/>
              </a:rPr>
              <a:t> - 675,000</a:t>
            </a:r>
          </a:p>
          <a:p>
            <a:pPr>
              <a:spcBef>
                <a:spcPct val="20000"/>
              </a:spcBef>
            </a:pPr>
            <a:r>
              <a:rPr lang="en-US" sz="3200" dirty="0" err="1">
                <a:solidFill>
                  <a:schemeClr val="bg1"/>
                </a:solidFill>
                <a:latin typeface="Verdana" pitchFamily="34" charset="0"/>
              </a:rPr>
              <a:t>Amdo</a:t>
            </a:r>
            <a:r>
              <a:rPr lang="en-US" sz="3200" dirty="0">
                <a:solidFill>
                  <a:schemeClr val="bg1"/>
                </a:solidFill>
                <a:latin typeface="Verdana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Verdana" pitchFamily="34" charset="0"/>
              </a:rPr>
              <a:t>Ronba</a:t>
            </a:r>
            <a:r>
              <a:rPr lang="en-US" sz="3200" dirty="0">
                <a:solidFill>
                  <a:schemeClr val="bg1"/>
                </a:solidFill>
                <a:latin typeface="Verdana" pitchFamily="34" charset="0"/>
              </a:rPr>
              <a:t> - 147,000</a:t>
            </a:r>
          </a:p>
          <a:p>
            <a:pPr>
              <a:spcBef>
                <a:spcPct val="20000"/>
              </a:spcBef>
            </a:pPr>
            <a:r>
              <a:rPr lang="en-US" sz="3200" dirty="0" err="1">
                <a:solidFill>
                  <a:srgbClr val="FFF97F"/>
                </a:solidFill>
                <a:latin typeface="Verdana" pitchFamily="34" charset="0"/>
              </a:rPr>
              <a:t>Amdo</a:t>
            </a:r>
            <a:r>
              <a:rPr lang="en-US" sz="3200" dirty="0">
                <a:solidFill>
                  <a:srgbClr val="FFF97F"/>
                </a:solidFill>
                <a:latin typeface="Verdana" pitchFamily="34" charset="0"/>
              </a:rPr>
              <a:t>, </a:t>
            </a:r>
            <a:r>
              <a:rPr lang="en-US" sz="3200" dirty="0" err="1">
                <a:solidFill>
                  <a:srgbClr val="FFF97F"/>
                </a:solidFill>
                <a:latin typeface="Verdana" pitchFamily="34" charset="0"/>
              </a:rPr>
              <a:t>Rongmahbrogpa</a:t>
            </a:r>
            <a:r>
              <a:rPr lang="en-US" sz="3200" dirty="0">
                <a:solidFill>
                  <a:srgbClr val="FFF97F"/>
                </a:solidFill>
                <a:latin typeface="Verdana" pitchFamily="34" charset="0"/>
              </a:rPr>
              <a:t> - 170,000</a:t>
            </a:r>
          </a:p>
          <a:p>
            <a:pPr>
              <a:spcBef>
                <a:spcPct val="20000"/>
              </a:spcBef>
            </a:pPr>
            <a:r>
              <a:rPr lang="en-US" sz="3200" dirty="0" err="1">
                <a:solidFill>
                  <a:schemeClr val="bg1"/>
                </a:solidFill>
                <a:latin typeface="Verdana" pitchFamily="34" charset="0"/>
              </a:rPr>
              <a:t>Amdo</a:t>
            </a:r>
            <a:r>
              <a:rPr lang="en-US" sz="3200" dirty="0">
                <a:solidFill>
                  <a:schemeClr val="bg1"/>
                </a:solidFill>
                <a:latin typeface="Verdana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Verdana" pitchFamily="34" charset="0"/>
              </a:rPr>
              <a:t>Rtahu</a:t>
            </a:r>
            <a:r>
              <a:rPr lang="en-US" sz="3200" dirty="0">
                <a:solidFill>
                  <a:schemeClr val="bg1"/>
                </a:solidFill>
                <a:latin typeface="Verdana" pitchFamily="34" charset="0"/>
              </a:rPr>
              <a:t> - 91,000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s-MX" smtClean="0"/>
              <a:t>Familia Amdo</a:t>
            </a:r>
            <a:endParaRPr 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6628" name="Picture 5" descr="Ph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-171450"/>
            <a:ext cx="960120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s-MX" smtClean="0"/>
              <a:t>Amdo Google Mapas</a:t>
            </a:r>
            <a:endParaRPr lang="en-US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7" name="Picture 6" descr="region_am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5400" y="5168"/>
            <a:ext cx="11464870" cy="69290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743200" y="685800"/>
            <a:ext cx="5410200" cy="3733800"/>
          </a:xfrm>
          <a:prstGeom prst="rect">
            <a:avLst/>
          </a:prstGeom>
          <a:noFill/>
          <a:ln w="130175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6200" y="3733800"/>
            <a:ext cx="4087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FF99"/>
                </a:solidFill>
                <a:latin typeface="Verdana" pitchFamily="34" charset="0"/>
              </a:rPr>
              <a:t>Regi</a:t>
            </a:r>
            <a:r>
              <a:rPr lang="es-MX" b="1" dirty="0" err="1" smtClean="0">
                <a:solidFill>
                  <a:srgbClr val="FFFF99"/>
                </a:solidFill>
                <a:latin typeface="Verdana" pitchFamily="34" charset="0"/>
              </a:rPr>
              <a:t>ón</a:t>
            </a:r>
            <a:r>
              <a:rPr lang="es-MX" b="1" dirty="0" smtClean="0">
                <a:solidFill>
                  <a:srgbClr val="FFFF99"/>
                </a:solidFill>
                <a:latin typeface="Verdana" pitchFamily="34" charset="0"/>
              </a:rPr>
              <a:t> </a:t>
            </a:r>
            <a:r>
              <a:rPr lang="es-MX" b="1" dirty="0" err="1" smtClean="0">
                <a:solidFill>
                  <a:srgbClr val="FFFF99"/>
                </a:solidFill>
                <a:latin typeface="Verdana" pitchFamily="34" charset="0"/>
              </a:rPr>
              <a:t>Amdo</a:t>
            </a:r>
            <a:r>
              <a:rPr lang="es-MX" b="1" dirty="0" smtClean="0">
                <a:solidFill>
                  <a:srgbClr val="FFFF99"/>
                </a:solidFill>
                <a:latin typeface="Verdana" pitchFamily="34" charset="0"/>
              </a:rPr>
              <a:t> en China</a:t>
            </a:r>
            <a:endParaRPr lang="en-US" b="1" dirty="0">
              <a:solidFill>
                <a:srgbClr val="FFFF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s-MX" smtClean="0"/>
              <a:t>Chicas región Amdo</a:t>
            </a:r>
            <a:endParaRPr lang="en-US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" name="Picture 3" descr="Etni-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s-MX" smtClean="0"/>
              <a:t>Region Amdo</a:t>
            </a:r>
            <a:endParaRPr lang="en-US" smtClean="0"/>
          </a:p>
        </p:txBody>
      </p:sp>
      <p:sp>
        <p:nvSpPr>
          <p:cNvPr id="28675" name="Rectangle 205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8676" name="Picture 2054" descr="File:Tibet provinc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0" y="0"/>
            <a:ext cx="10134600" cy="703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66800" y="5638800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600" b="1" dirty="0" smtClean="0"/>
              <a:t>Nepal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43249" y="6010930"/>
            <a:ext cx="1124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 smtClean="0"/>
              <a:t>Bután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http://www.youtube.com/watch?v=j3hToE4YV8A&amp;feature=related</a:t>
            </a:r>
            <a:r>
              <a:rPr lang="en-US" smtClean="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24" name="Picture 5" descr="generalsto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90600" y="-198438"/>
            <a:ext cx="11049000" cy="730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s-MX" smtClean="0"/>
              <a:t>Botas</a:t>
            </a:r>
            <a:endParaRPr lang="en-US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1748" name="Picture 5" descr="eat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4400" y="-47625"/>
            <a:ext cx="10744200" cy="710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http://joshuaproject.net/people-clusters.php?peo2=304</a:t>
            </a:r>
            <a:r>
              <a:rPr lang="en-US" smtClean="0"/>
              <a:t>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2772" name="Picture 7" descr="toygu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71600" y="-147638"/>
            <a:ext cx="10744200" cy="7102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s-MX" smtClean="0"/>
              <a:t>Niños Amdoo</a:t>
            </a:r>
            <a:endParaRPr lang="en-US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3796" name="Picture 5" descr="pos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228600"/>
            <a:ext cx="11125200" cy="735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http://www.youtube.com/watch?v=-vLrE8sA5V8</a:t>
            </a:r>
            <a:r>
              <a:rPr lang="en-US" smtClean="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5844" name="Picture 5" descr="farawa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14400" y="-76200"/>
            <a:ext cx="10744200" cy="710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8839200" cy="685800"/>
          </a:xfrm>
        </p:spPr>
        <p:txBody>
          <a:bodyPr/>
          <a:lstStyle/>
          <a:p>
            <a:pPr eaLnBrk="1" hangingPunct="1"/>
            <a:r>
              <a:rPr lang="es-MX" sz="3000" b="1" dirty="0" smtClean="0">
                <a:solidFill>
                  <a:schemeClr val="bg1"/>
                </a:solidFill>
                <a:latin typeface="Lucida Sans" pitchFamily="34" charset="0"/>
              </a:rPr>
              <a:t>Porcentaje de Religiones del Mundo - 2012</a:t>
            </a:r>
            <a:endParaRPr lang="en-US" sz="3000" b="1" dirty="0" smtClean="0">
              <a:solidFill>
                <a:schemeClr val="bg1"/>
              </a:solidFill>
              <a:latin typeface="Lucida Sans" pitchFamily="34" charset="0"/>
            </a:endParaRPr>
          </a:p>
        </p:txBody>
      </p:sp>
      <p:graphicFrame>
        <p:nvGraphicFramePr>
          <p:cNvPr id="13" name="Chart 12"/>
          <p:cNvGraphicFramePr/>
          <p:nvPr/>
        </p:nvGraphicFramePr>
        <p:xfrm>
          <a:off x="0" y="914400"/>
          <a:ext cx="91440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304800" y="1066800"/>
          <a:ext cx="91440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http://www.youtube.com/watch?v=92Vn_IlzqrM&amp;feature=related</a:t>
            </a:r>
            <a:r>
              <a:rPr lang="en-US" smtClean="0"/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6868" name="Picture 5" descr="morningpray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71600" y="-147638"/>
            <a:ext cx="10972800" cy="725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http://www.youtube.com/watch?v=lFV9lbBgBJ8&amp;feature=relmfu</a:t>
            </a:r>
            <a:r>
              <a:rPr lang="en-US" smtClean="0"/>
              <a:t>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7108" name="Picture 5" descr="thelongr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90600" y="-298450"/>
            <a:ext cx="11201400" cy="740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s-MX" smtClean="0"/>
              <a:t>Autobus medio de la nada</a:t>
            </a:r>
            <a:endParaRPr lang="en-US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8132" name="Picture 5" descr="selfportra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38200" y="-198438"/>
            <a:ext cx="10896600" cy="7204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s-MX" smtClean="0"/>
              <a:t>Niños escuela</a:t>
            </a:r>
            <a:endParaRPr lang="en-US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0180" name="Picture 5" descr="zoigescho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76400" y="-96838"/>
            <a:ext cx="108204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s-MX" smtClean="0"/>
              <a:t>Mama con recien nacido</a:t>
            </a:r>
            <a:endParaRPr lang="en-US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6324" name="Picture 5" descr="motherandchil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-17463"/>
            <a:ext cx="10515600" cy="695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Monje budista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9396" name="Picture 5" descr="monkphuct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71600" y="-76200"/>
            <a:ext cx="10801350" cy="714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Mujeres Orando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" name="Picture 4" descr="P10100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Mujer con bebe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" name="Picture 4" descr="P1010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/>
          <a:lstStyle/>
          <a:p>
            <a:pPr eaLnBrk="1" hangingPunct="1"/>
            <a:r>
              <a:rPr lang="es-MX" sz="36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Visión</a:t>
            </a:r>
            <a:endParaRPr lang="es-MX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553200" cy="2667000"/>
          </a:xfrm>
        </p:spPr>
        <p:txBody>
          <a:bodyPr/>
          <a:lstStyle/>
          <a:p>
            <a:pPr eaLnBrk="1" hangingPunct="1"/>
            <a:r>
              <a:rPr lang="es-ES" sz="3600" b="1" dirty="0" smtClean="0">
                <a:solidFill>
                  <a:schemeClr val="bg1"/>
                </a:solidFill>
                <a:latin typeface="Verdana" pitchFamily="34" charset="0"/>
              </a:rPr>
              <a:t>¿Cuál Es Tu Etnia?</a:t>
            </a:r>
            <a:endParaRPr lang="en-US" sz="3600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l" eaLnBrk="1" hangingPunct="1"/>
            <a:endParaRPr lang="en-US" sz="40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304800" y="2819400"/>
            <a:ext cx="8610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US" sz="36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7" descr="trolle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63347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/>
          <a:lstStyle/>
          <a:p>
            <a:pPr eaLnBrk="1" hangingPunct="1"/>
            <a:r>
              <a:rPr lang="es-MX" sz="36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Pasos</a:t>
            </a:r>
            <a:endParaRPr lang="en-US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581400"/>
            <a:ext cx="8153400" cy="289560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s-MX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b="1" dirty="0" err="1" smtClean="0">
                <a:solidFill>
                  <a:srgbClr val="FFF97F"/>
                </a:solidFill>
                <a:latin typeface="Verdana" pitchFamily="34" charset="0"/>
              </a:rPr>
              <a:t>Todo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b="1" dirty="0" smtClean="0">
                <a:solidFill>
                  <a:srgbClr val="FFF97F"/>
                </a:solidFill>
                <a:latin typeface="Verdana" pitchFamily="34" charset="0"/>
              </a:rPr>
              <a:t>el </a:t>
            </a:r>
            <a:r>
              <a:rPr lang="en-US" b="1" dirty="0" err="1" smtClean="0">
                <a:solidFill>
                  <a:srgbClr val="FFF97F"/>
                </a:solidFill>
                <a:latin typeface="Verdana" pitchFamily="34" charset="0"/>
              </a:rPr>
              <a:t>mundo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 </a:t>
            </a:r>
            <a:r>
              <a:rPr lang="en-US" b="1" dirty="0" err="1" smtClean="0">
                <a:solidFill>
                  <a:srgbClr val="FFF97F"/>
                </a:solidFill>
                <a:latin typeface="Verdana" pitchFamily="34" charset="0"/>
              </a:rPr>
              <a:t>cristiano</a:t>
            </a:r>
            <a:endParaRPr lang="en-US" b="1" dirty="0" smtClean="0">
              <a:solidFill>
                <a:srgbClr val="FFF97F"/>
              </a:solidFill>
              <a:latin typeface="Verdana" pitchFamily="34" charset="0"/>
            </a:endParaRPr>
          </a:p>
          <a:p>
            <a:pPr eaLnBrk="1" hangingPunct="1"/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debe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escoger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una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etnia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no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alcanzada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:</a:t>
            </a:r>
            <a:br>
              <a:rPr lang="en-US" dirty="0" smtClean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Padres,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madres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, 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jóvenes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niños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, </a:t>
            </a:r>
            <a:br>
              <a:rPr lang="en-US" dirty="0" smtClean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pastores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lideres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iglesias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todos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endParaRPr lang="es-MX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304800" y="2819400"/>
            <a:ext cx="8610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MX" sz="3600" b="1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Pasos:</a:t>
            </a:r>
            <a:endParaRPr lang="en-US" sz="36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Picture 5" descr="pine-c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6334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37160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es-MX" b="1" dirty="0" err="1" smtClean="0">
                <a:latin typeface="Lucida Sans" pitchFamily="34" charset="0"/>
              </a:rPr>
              <a:t>Paises</a:t>
            </a:r>
            <a:r>
              <a:rPr lang="es-MX" b="1" dirty="0" smtClean="0">
                <a:latin typeface="Lucida Sans" pitchFamily="34" charset="0"/>
              </a:rPr>
              <a:t> Budistas del Mundo</a:t>
            </a:r>
            <a:endParaRPr lang="en-US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352800"/>
            <a:ext cx="6400800" cy="17526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" name="Picture 5" descr="El Mundo Budis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67200" y="-1066800"/>
            <a:ext cx="13411200" cy="100504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/>
          <a:lstStyle/>
          <a:p>
            <a:pPr eaLnBrk="1" hangingPunct="1"/>
            <a:r>
              <a:rPr lang="es-MX" sz="36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Pasos</a:t>
            </a:r>
            <a:endParaRPr lang="en-US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581400"/>
            <a:ext cx="6553200" cy="175260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s-MX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mtClean="0">
                <a:solidFill>
                  <a:schemeClr val="bg1"/>
                </a:solidFill>
                <a:latin typeface="Verdana" pitchFamily="34" charset="0"/>
              </a:rPr>
              <a:t>Esta etnia será tuya por toda la vida. </a:t>
            </a:r>
            <a:endParaRPr lang="es-MX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304800" y="2819400"/>
            <a:ext cx="8610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MX" sz="3600" b="1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Pasos:</a:t>
            </a:r>
            <a:endParaRPr lang="en-US" sz="36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Picture 5" descr="pine-c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63347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/>
          <a:lstStyle/>
          <a:p>
            <a:pPr eaLnBrk="1" hangingPunct="1"/>
            <a:r>
              <a:rPr lang="es-MX" sz="36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Pasos</a:t>
            </a:r>
            <a:endParaRPr lang="en-US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581400"/>
            <a:ext cx="6553200" cy="175260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s-MX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Tú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vas a 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hacer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algo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 </a:t>
            </a:r>
            <a:endParaRPr lang="es-MX" dirty="0" smtClean="0">
              <a:solidFill>
                <a:schemeClr val="bg1"/>
              </a:solidFill>
              <a:latin typeface="Verdana" pitchFamily="34" charset="0"/>
            </a:endParaRPr>
          </a:p>
          <a:p>
            <a:pPr eaLnBrk="1" hangingPunct="1"/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(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enviar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o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ir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) 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para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que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tu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etnia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tenga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la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oportunidad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de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conocer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 y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seguir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 a </a:t>
            </a:r>
            <a:r>
              <a:rPr lang="en-US" dirty="0" err="1" smtClean="0">
                <a:solidFill>
                  <a:schemeClr val="bg1"/>
                </a:solidFill>
                <a:latin typeface="Verdana" pitchFamily="34" charset="0"/>
              </a:rPr>
              <a:t>Jesús</a:t>
            </a: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. </a:t>
            </a:r>
            <a:endParaRPr lang="es-MX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341" name="Rectangle 4"/>
          <p:cNvSpPr>
            <a:spLocks noChangeArrowheads="1"/>
          </p:cNvSpPr>
          <p:nvPr/>
        </p:nvSpPr>
        <p:spPr bwMode="auto">
          <a:xfrm>
            <a:off x="304800" y="2819400"/>
            <a:ext cx="8610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MX" sz="3600" b="1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Pasos</a:t>
            </a:r>
            <a:endParaRPr lang="en-US" sz="36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Picture 5" descr="pine-c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63347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71600" y="1600200"/>
            <a:ext cx="7162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MX" sz="3600" b="1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Visita</a:t>
            </a:r>
            <a:r>
              <a:rPr lang="en-US" sz="3600" b="1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: </a:t>
            </a:r>
          </a:p>
          <a:p>
            <a:endParaRPr lang="en-US" sz="3600" b="1" dirty="0" smtClean="0">
              <a:solidFill>
                <a:schemeClr val="bg1"/>
              </a:solidFill>
              <a:latin typeface="Verdana" pitchFamily="34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www.alcanceunaetnia.org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www.etnopedia.org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Verdana" pitchFamily="34" charset="0"/>
                <a:cs typeface="Times New Roman" pitchFamily="18" charset="0"/>
              </a:rPr>
              <a:t>www.comibam.org</a:t>
            </a:r>
            <a:endParaRPr lang="en-US" sz="36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609600"/>
          </a:xfrm>
        </p:spPr>
        <p:txBody>
          <a:bodyPr/>
          <a:lstStyle/>
          <a:p>
            <a:pPr eaLnBrk="1" hangingPunct="1"/>
            <a:r>
              <a:rPr lang="es-MX" sz="3200" b="1" dirty="0" smtClean="0">
                <a:solidFill>
                  <a:schemeClr val="bg1"/>
                </a:solidFill>
                <a:latin typeface="Verdana" pitchFamily="34" charset="0"/>
              </a:rPr>
              <a:t>% Budismo por País 2012</a:t>
            </a:r>
            <a:endParaRPr lang="en-US" sz="32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028" name="Rectangle 102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graphicFrame>
        <p:nvGraphicFramePr>
          <p:cNvPr id="6" name="Chart 5"/>
          <p:cNvGraphicFramePr/>
          <p:nvPr/>
        </p:nvGraphicFramePr>
        <p:xfrm>
          <a:off x="0" y="9144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90800"/>
            <a:ext cx="7772400" cy="1143000"/>
          </a:xfrm>
        </p:spPr>
        <p:txBody>
          <a:bodyPr/>
          <a:lstStyle/>
          <a:p>
            <a:pPr eaLnBrk="1" hangingPunct="1"/>
            <a:r>
              <a:rPr lang="es-MX" b="1" dirty="0" smtClean="0">
                <a:solidFill>
                  <a:srgbClr val="FFFF99"/>
                </a:solidFill>
                <a:latin typeface="Verdana" pitchFamily="34" charset="0"/>
              </a:rPr>
              <a:t>Budismo</a:t>
            </a:r>
            <a:endParaRPr lang="en-US" b="1" dirty="0" smtClean="0">
              <a:solidFill>
                <a:srgbClr val="FFFF99"/>
              </a:solidFill>
              <a:latin typeface="Verdana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581400"/>
            <a:ext cx="8610600" cy="29718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376 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millones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 de personas entre</a:t>
            </a:r>
          </a:p>
          <a:p>
            <a:pPr eaLnBrk="1" hangingPunct="1"/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+400 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Etnias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</a:p>
          <a:p>
            <a:pPr eaLnBrk="1" hangingPunct="1"/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Aisladas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Geográficamente</a:t>
            </a:r>
            <a:endParaRPr lang="en-US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eaLnBrk="1" hangingPunct="1"/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y 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espiritualmente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.</a:t>
            </a:r>
          </a:p>
          <a:p>
            <a:pPr eaLnBrk="1" hangingPunct="1"/>
            <a:endParaRPr lang="en-US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5" name="Picture 4" descr="aue am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633472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90800"/>
            <a:ext cx="7772400" cy="1143000"/>
          </a:xfrm>
        </p:spPr>
        <p:txBody>
          <a:bodyPr/>
          <a:lstStyle/>
          <a:p>
            <a:pPr eaLnBrk="1" hangingPunct="1"/>
            <a:r>
              <a:rPr lang="es-MX" b="1" dirty="0" smtClean="0">
                <a:solidFill>
                  <a:srgbClr val="FFFF99"/>
                </a:solidFill>
                <a:latin typeface="Verdana" pitchFamily="34" charset="0"/>
              </a:rPr>
              <a:t>Budismo</a:t>
            </a:r>
            <a:endParaRPr lang="en-US" b="1" dirty="0" smtClean="0">
              <a:solidFill>
                <a:srgbClr val="FFFF99"/>
              </a:solidFill>
              <a:latin typeface="Verdana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581400"/>
            <a:ext cx="8610600" cy="25908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99"/>
                </a:solidFill>
                <a:latin typeface="Verdana" pitchFamily="34" charset="0"/>
              </a:rPr>
              <a:t>+400 </a:t>
            </a:r>
            <a:r>
              <a:rPr lang="en-US" b="1" dirty="0" err="1" smtClean="0">
                <a:solidFill>
                  <a:srgbClr val="FFFF99"/>
                </a:solidFill>
                <a:latin typeface="Verdana" pitchFamily="34" charset="0"/>
              </a:rPr>
              <a:t>Etnias</a:t>
            </a:r>
            <a:r>
              <a:rPr lang="en-US" b="1" dirty="0" smtClean="0">
                <a:solidFill>
                  <a:srgbClr val="FFFF99"/>
                </a:solidFill>
                <a:latin typeface="Verdana" pitchFamily="34" charset="0"/>
              </a:rPr>
              <a:t> No </a:t>
            </a:r>
            <a:r>
              <a:rPr lang="en-US" b="1" dirty="0" err="1" smtClean="0">
                <a:solidFill>
                  <a:srgbClr val="FFFF99"/>
                </a:solidFill>
                <a:latin typeface="Verdana" pitchFamily="34" charset="0"/>
              </a:rPr>
              <a:t>Alcanzadas</a:t>
            </a:r>
            <a:endParaRPr lang="en-US" b="1" dirty="0" smtClean="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/>
            <a:r>
              <a:rPr lang="es-ES" sz="2800" b="1" dirty="0" smtClean="0">
                <a:solidFill>
                  <a:schemeClr val="bg1"/>
                </a:solidFill>
                <a:latin typeface="Verdana" pitchFamily="34" charset="0"/>
              </a:rPr>
              <a:t>La mayoría de estas etnias con poblaciones menores a </a:t>
            </a:r>
          </a:p>
          <a:p>
            <a:pPr eaLnBrk="1" hangingPunct="1"/>
            <a:r>
              <a:rPr lang="es-ES" sz="2800" b="1" dirty="0" smtClean="0">
                <a:solidFill>
                  <a:schemeClr val="bg1"/>
                </a:solidFill>
                <a:latin typeface="Verdana" pitchFamily="34" charset="0"/>
              </a:rPr>
              <a:t>50,000 personas.</a:t>
            </a:r>
            <a:endParaRPr lang="en-US" sz="2800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5" name="Picture 4" descr="aue amd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633472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304800"/>
            <a:ext cx="8839200" cy="685800"/>
          </a:xfrm>
        </p:spPr>
        <p:txBody>
          <a:bodyPr/>
          <a:lstStyle/>
          <a:p>
            <a:pPr eaLnBrk="1" hangingPunct="1"/>
            <a:r>
              <a:rPr lang="en-US" sz="3200" b="1" dirty="0" err="1" smtClean="0">
                <a:solidFill>
                  <a:schemeClr val="bg1"/>
                </a:solidFill>
                <a:latin typeface="Lucida Sans" pitchFamily="34" charset="0"/>
              </a:rPr>
              <a:t>Poblaci</a:t>
            </a:r>
            <a:r>
              <a:rPr lang="es-MX" sz="3200" b="1" dirty="0" err="1" smtClean="0">
                <a:solidFill>
                  <a:schemeClr val="bg1"/>
                </a:solidFill>
                <a:latin typeface="Lucida Sans" pitchFamily="34" charset="0"/>
              </a:rPr>
              <a:t>ón</a:t>
            </a:r>
            <a:r>
              <a:rPr lang="es-MX" sz="3200" b="1" dirty="0" smtClean="0">
                <a:solidFill>
                  <a:schemeClr val="bg1"/>
                </a:solidFill>
                <a:latin typeface="Lucida Sans" pitchFamily="34" charset="0"/>
              </a:rPr>
              <a:t> de las Etnias del Mundo - 2012</a:t>
            </a:r>
            <a:endParaRPr lang="en-US" sz="3200" b="1" dirty="0" smtClean="0">
              <a:solidFill>
                <a:schemeClr val="bg1"/>
              </a:solidFill>
              <a:latin typeface="Lucida Sans" pitchFamily="34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-228600" y="10668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304800"/>
            <a:ext cx="8839200" cy="685800"/>
          </a:xfrm>
        </p:spPr>
        <p:txBody>
          <a:bodyPr/>
          <a:lstStyle/>
          <a:p>
            <a:pPr eaLnBrk="1" hangingPunct="1"/>
            <a:r>
              <a:rPr lang="en-US" sz="3200" b="1" dirty="0" err="1" smtClean="0">
                <a:solidFill>
                  <a:schemeClr val="bg1"/>
                </a:solidFill>
                <a:latin typeface="Lucida Sans" pitchFamily="34" charset="0"/>
              </a:rPr>
              <a:t>Poblaci</a:t>
            </a:r>
            <a:r>
              <a:rPr lang="es-MX" sz="3200" b="1" dirty="0" err="1" smtClean="0">
                <a:solidFill>
                  <a:schemeClr val="bg1"/>
                </a:solidFill>
                <a:latin typeface="Lucida Sans" pitchFamily="34" charset="0"/>
              </a:rPr>
              <a:t>ón</a:t>
            </a:r>
            <a:r>
              <a:rPr lang="es-MX" sz="3200" b="1" dirty="0" smtClean="0">
                <a:solidFill>
                  <a:schemeClr val="bg1"/>
                </a:solidFill>
                <a:latin typeface="Lucida Sans" pitchFamily="34" charset="0"/>
              </a:rPr>
              <a:t> de las Etnias del Mundo - 2012</a:t>
            </a:r>
            <a:endParaRPr lang="en-US" sz="3200" b="1" dirty="0" smtClean="0">
              <a:solidFill>
                <a:schemeClr val="bg1"/>
              </a:solidFill>
              <a:latin typeface="Lucida Sans" pitchFamily="34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-228600" y="10668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/>
          <a:lstStyle/>
          <a:p>
            <a:pPr eaLnBrk="1" hangingPunct="1"/>
            <a:r>
              <a:rPr lang="es-MX" sz="36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Los Amdo</a:t>
            </a:r>
            <a:endParaRPr lang="en-US" smtClean="0"/>
          </a:p>
        </p:txBody>
      </p:sp>
      <p:sp>
        <p:nvSpPr>
          <p:cNvPr id="2052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343400"/>
            <a:ext cx="6553200" cy="1752600"/>
          </a:xfrm>
        </p:spPr>
        <p:txBody>
          <a:bodyPr/>
          <a:lstStyle/>
          <a:p>
            <a:pPr algn="l" eaLnBrk="1" hangingPunct="1"/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1,083,000 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Budistas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Amdo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 sin 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acceso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 al </a:t>
            </a:r>
            <a:r>
              <a:rPr lang="en-US" b="1" dirty="0" err="1" smtClean="0">
                <a:solidFill>
                  <a:schemeClr val="bg1"/>
                </a:solidFill>
                <a:latin typeface="Verdana" pitchFamily="34" charset="0"/>
              </a:rPr>
              <a:t>Evangelio</a:t>
            </a:r>
            <a:r>
              <a:rPr lang="en-US" b="1" dirty="0" smtClean="0">
                <a:solidFill>
                  <a:schemeClr val="bg1"/>
                </a:solidFill>
                <a:latin typeface="Verdana" pitchFamily="34" charset="0"/>
              </a:rPr>
              <a:t>.</a:t>
            </a:r>
          </a:p>
        </p:txBody>
      </p:sp>
      <p:sp>
        <p:nvSpPr>
          <p:cNvPr id="2053" name="Rectangle 2053"/>
          <p:cNvSpPr>
            <a:spLocks noChangeArrowheads="1"/>
          </p:cNvSpPr>
          <p:nvPr/>
        </p:nvSpPr>
        <p:spPr bwMode="auto">
          <a:xfrm>
            <a:off x="990600" y="3200400"/>
            <a:ext cx="7924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MX" sz="4000" b="1" dirty="0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Los </a:t>
            </a:r>
            <a:r>
              <a:rPr lang="es-MX" sz="4000" b="1" dirty="0" err="1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Amdo</a:t>
            </a:r>
            <a:endParaRPr lang="en-US" sz="4000" b="1" dirty="0">
              <a:solidFill>
                <a:srgbClr val="FFFF99"/>
              </a:solidFill>
              <a:latin typeface="Arial" charset="0"/>
            </a:endParaRPr>
          </a:p>
        </p:txBody>
      </p:sp>
      <p:pic>
        <p:nvPicPr>
          <p:cNvPr id="7" name="Picture 6" descr="aue am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633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419</Words>
  <Application>Microsoft Macintosh PowerPoint</Application>
  <PresentationFormat>On-screen Show (4:3)</PresentationFormat>
  <Paragraphs>94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Default Design</vt:lpstr>
      <vt:lpstr>Budismo</vt:lpstr>
      <vt:lpstr>Porcentaje de Religiones del Mundo - 2012</vt:lpstr>
      <vt:lpstr>Paises Budistas del Mundo</vt:lpstr>
      <vt:lpstr>% Budismo por País 2012</vt:lpstr>
      <vt:lpstr>Budismo</vt:lpstr>
      <vt:lpstr>Budismo</vt:lpstr>
      <vt:lpstr>Población de las Etnias del Mundo - 2012</vt:lpstr>
      <vt:lpstr>Población de las Etnias del Mundo - 2012</vt:lpstr>
      <vt:lpstr>Los Amdo</vt:lpstr>
      <vt:lpstr>Cuatro Etnias Identificadas:</vt:lpstr>
      <vt:lpstr>Familia Amdo</vt:lpstr>
      <vt:lpstr>Amdo Google Mapas</vt:lpstr>
      <vt:lpstr>Chicas región Amdo</vt:lpstr>
      <vt:lpstr>Region Amdo</vt:lpstr>
      <vt:lpstr>http://www.youtube.com/watch?v=j3hToE4YV8A&amp;feature=related </vt:lpstr>
      <vt:lpstr>Botas</vt:lpstr>
      <vt:lpstr>http://joshuaproject.net/people-clusters.php?peo2=304 </vt:lpstr>
      <vt:lpstr>Niños Amdoo</vt:lpstr>
      <vt:lpstr>http://www.youtube.com/watch?v=-vLrE8sA5V8 </vt:lpstr>
      <vt:lpstr>http://www.youtube.com/watch?v=92Vn_IlzqrM&amp;feature=related </vt:lpstr>
      <vt:lpstr>http://www.youtube.com/watch?v=lFV9lbBgBJ8&amp;feature=relmfu </vt:lpstr>
      <vt:lpstr>Autobus medio de la nada</vt:lpstr>
      <vt:lpstr>Niños escuela</vt:lpstr>
      <vt:lpstr>Mama con recien nacido</vt:lpstr>
      <vt:lpstr>Monje budista</vt:lpstr>
      <vt:lpstr>Mujeres Orando</vt:lpstr>
      <vt:lpstr>Mujer con bebe</vt:lpstr>
      <vt:lpstr>Visión</vt:lpstr>
      <vt:lpstr>Pasos</vt:lpstr>
      <vt:lpstr>Pasos</vt:lpstr>
      <vt:lpstr>Pasos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Claudia Bustamante</cp:lastModifiedBy>
  <cp:revision>92</cp:revision>
  <dcterms:created xsi:type="dcterms:W3CDTF">2012-10-13T21:52:05Z</dcterms:created>
  <dcterms:modified xsi:type="dcterms:W3CDTF">2013-06-06T21:42:17Z</dcterms:modified>
</cp:coreProperties>
</file>