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7" r:id="rId3"/>
    <p:sldId id="288" r:id="rId4"/>
    <p:sldId id="257" r:id="rId5"/>
    <p:sldId id="289" r:id="rId6"/>
    <p:sldId id="267" r:id="rId7"/>
    <p:sldId id="272" r:id="rId8"/>
    <p:sldId id="273" r:id="rId9"/>
    <p:sldId id="274" r:id="rId10"/>
    <p:sldId id="276" r:id="rId11"/>
    <p:sldId id="292" r:id="rId12"/>
    <p:sldId id="295" r:id="rId13"/>
    <p:sldId id="296" r:id="rId14"/>
    <p:sldId id="319" r:id="rId15"/>
    <p:sldId id="293" r:id="rId16"/>
    <p:sldId id="301" r:id="rId17"/>
    <p:sldId id="304" r:id="rId18"/>
    <p:sldId id="268" r:id="rId19"/>
    <p:sldId id="294" r:id="rId20"/>
    <p:sldId id="305" r:id="rId21"/>
    <p:sldId id="312" r:id="rId22"/>
    <p:sldId id="313" r:id="rId23"/>
    <p:sldId id="314" r:id="rId24"/>
    <p:sldId id="315" r:id="rId25"/>
    <p:sldId id="316" r:id="rId26"/>
    <p:sldId id="318" r:id="rId27"/>
    <p:sldId id="271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25D3F-3228-40F0-AA02-747187E03AB6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79180-4530-4F35-BEDA-1A0E36181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B8878-2AF9-4D41-A6E8-FEB5DC25FB90}" type="slidenum">
              <a:rPr lang="en-US"/>
              <a:pPr/>
              <a:t>16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B88E5-985D-4960-971D-94CF00BF53A4}" type="slidenum">
              <a:rPr lang="en-US"/>
              <a:pPr/>
              <a:t>17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C9741-7E72-4185-8481-C970003C9366}" type="slidenum">
              <a:rPr lang="en-US"/>
              <a:pPr/>
              <a:t>20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02185-E153-4871-884B-FCE36D19B32A}" type="slidenum">
              <a:rPr lang="en-US"/>
              <a:pPr/>
              <a:t>21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C06D6-26D7-4138-B031-F306D4301625}" type="slidenum">
              <a:rPr lang="en-US"/>
              <a:pPr/>
              <a:t>22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83E63-C592-4C08-960C-46D1D7BB7159}" type="slidenum">
              <a:rPr lang="en-US"/>
              <a:pPr/>
              <a:t>23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BB224-DA22-4C0A-A316-3FCEB8538FB0}" type="slidenum">
              <a:rPr lang="en-US"/>
              <a:pPr/>
              <a:t>24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11ECE-D3CB-4107-92BE-6614196CD771}" type="slidenum">
              <a:rPr lang="en-US"/>
              <a:pPr/>
              <a:t>25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B10BD-74E3-4E38-8ED0-A7B7402FA652}" type="slidenum">
              <a:rPr lang="en-US"/>
              <a:pPr/>
              <a:t>26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9180-4530-4F35-BEDA-1A0E36181C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5D-6359-4794-A048-48A977A22C5D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7A01-8357-4881-A9E7-93D03C145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5D-6359-4794-A048-48A977A22C5D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7A01-8357-4881-A9E7-93D03C145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5D-6359-4794-A048-48A977A22C5D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7A01-8357-4881-A9E7-93D03C145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5D-6359-4794-A048-48A977A22C5D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7A01-8357-4881-A9E7-93D03C145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5D-6359-4794-A048-48A977A22C5D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7A01-8357-4881-A9E7-93D03C145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5D-6359-4794-A048-48A977A22C5D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7A01-8357-4881-A9E7-93D03C145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5D-6359-4794-A048-48A977A22C5D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7A01-8357-4881-A9E7-93D03C145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5D-6359-4794-A048-48A977A22C5D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7A01-8357-4881-A9E7-93D03C145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5D-6359-4794-A048-48A977A22C5D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7A01-8357-4881-A9E7-93D03C145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5D-6359-4794-A048-48A977A22C5D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7A01-8357-4881-A9E7-93D03C145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5D-6359-4794-A048-48A977A22C5D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7A01-8357-4881-A9E7-93D03C145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545D-6359-4794-A048-48A977A22C5D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7A01-8357-4881-A9E7-93D03C145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9.xml"/><Relationship Id="rId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slide" Target="slide27.xm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slide" Target="slide1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8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257800"/>
            <a:ext cx="7315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2819400"/>
            <a:ext cx="8763000" cy="137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752600"/>
            <a:ext cx="8610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33"/>
          <a:stretch>
            <a:fillRect/>
          </a:stretch>
        </p:blipFill>
        <p:spPr bwMode="auto">
          <a:xfrm>
            <a:off x="7463592" y="4638675"/>
            <a:ext cx="1685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0" y="228600"/>
            <a:ext cx="91440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rial Black" pitchFamily="34" charset="0"/>
              </a:rPr>
              <a:t>Preguntas </a:t>
            </a:r>
            <a:r>
              <a:rPr lang="es-ES" sz="2800" dirty="0" smtClean="0">
                <a:latin typeface="Arial Black" pitchFamily="34" charset="0"/>
              </a:rPr>
              <a:t>en el proceso misionero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153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s-PE" sz="2800" b="1" dirty="0" smtClean="0">
                <a:hlinkClick r:id="rId5" action="ppaction://hlinksldjump"/>
              </a:rPr>
              <a:t>¿Cómo saber si tengo llamado a las misiones? </a:t>
            </a:r>
            <a:endParaRPr lang="en-US" sz="2800" b="1" dirty="0" smtClean="0"/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  <a:hlinkClick r:id="rId6" action="ppaction://hlinksldjump"/>
              </a:rPr>
              <a:t>Tengo un llamado misionero ¿Qué puedo hacer?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s-PE" sz="2800" b="1" dirty="0" smtClean="0">
                <a:hlinkClick r:id="rId7" action="ppaction://hlinksldjump"/>
              </a:rPr>
              <a:t>¿Cómo levanto apoyo? </a:t>
            </a:r>
            <a:endParaRPr lang="en-US" sz="2800" b="1" dirty="0" smtClean="0"/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  <a:hlinkClick r:id="rId8" action="ppaction://hlinksldjump"/>
              </a:rPr>
              <a:t>¿Cuáles son los obstáculos más frecuentes que enfrentaré en el cumplimiento de mi llamado? ¿Cómo los puedo afrontar?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s-PE" sz="2800" b="1" dirty="0" smtClean="0">
                <a:hlinkClick r:id="rId9" action="ppaction://hlinksldjump"/>
              </a:rPr>
              <a:t>¿Qué necesito considerar antes de decidir ir como misionero? </a:t>
            </a:r>
            <a:endParaRPr lang="en-US" sz="2800" b="1" dirty="0" smtClean="0"/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  <a:hlinkClick r:id="rId10" action="ppaction://hlinksldjump"/>
              </a:rPr>
              <a:t>¿Cómo involucro a mi iglesia en misiones? 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s-PE" sz="2800" b="1" dirty="0" smtClean="0">
                <a:hlinkClick r:id="rId11" action="ppaction://hlinksldjump"/>
              </a:rPr>
              <a:t>¿Cómo ayudar a que mi iglesia y amigos </a:t>
            </a:r>
            <a:br>
              <a:rPr lang="es-PE" sz="2800" b="1" dirty="0" smtClean="0">
                <a:hlinkClick r:id="rId11" action="ppaction://hlinksldjump"/>
              </a:rPr>
            </a:br>
            <a:r>
              <a:rPr lang="es-PE" sz="2800" b="1" dirty="0" smtClean="0">
                <a:hlinkClick r:id="rId11" action="ppaction://hlinksldjump"/>
              </a:rPr>
              <a:t>oren por las misiones? </a:t>
            </a:r>
            <a:endParaRPr lang="es-PE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ris\Desktop\SIM SP Comm\fotos\imagines\piedras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8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0"/>
            <a:ext cx="60198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4928" y="355223"/>
            <a:ext cx="5867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Tu Actitud frente a los Obstáculos</a:t>
            </a:r>
            <a:endParaRPr lang="en-US" sz="3200" b="1" dirty="0" smtClean="0"/>
          </a:p>
          <a:p>
            <a:r>
              <a:rPr lang="es-ES_tradnl" sz="2000" dirty="0" smtClean="0"/>
              <a:t>Tú puedes reaccionar de dos formas:</a:t>
            </a:r>
            <a:endParaRPr lang="en-US" sz="2000" dirty="0" smtClean="0"/>
          </a:p>
          <a:p>
            <a:endParaRPr lang="es-ES_tradnl" sz="2000" dirty="0" smtClean="0"/>
          </a:p>
          <a:p>
            <a:r>
              <a:rPr lang="es-ES_tradnl" sz="2800" b="1" dirty="0" smtClean="0"/>
              <a:t>Pasar la piedra y seguir adelante </a:t>
            </a:r>
            <a:r>
              <a:rPr lang="es-ES_tradnl" sz="2000" dirty="0" smtClean="0"/>
              <a:t>con los planes trazados por Dios, aunque sea grande el precio a pagar.</a:t>
            </a:r>
          </a:p>
          <a:p>
            <a:endParaRPr lang="en-US" sz="2000" dirty="0" smtClean="0"/>
          </a:p>
          <a:p>
            <a:r>
              <a:rPr lang="es-ES_tradnl" sz="2800" b="1" dirty="0" smtClean="0"/>
              <a:t>Dejarlo todo </a:t>
            </a:r>
            <a:r>
              <a:rPr lang="es-ES_tradnl" sz="2000" dirty="0" smtClean="0"/>
              <a:t>cuando las cosas no salen bien, sintiéndote luego frustrado.</a:t>
            </a:r>
          </a:p>
          <a:p>
            <a:endParaRPr lang="en-US" sz="2000" dirty="0" smtClean="0"/>
          </a:p>
          <a:p>
            <a:r>
              <a:rPr lang="es-ES_tradnl" sz="2000" dirty="0" smtClean="0"/>
              <a:t>Por ello es importante </a:t>
            </a:r>
            <a:r>
              <a:rPr lang="es-ES_tradnl" sz="3200" b="1" dirty="0" smtClean="0"/>
              <a:t>reconocer</a:t>
            </a:r>
            <a:r>
              <a:rPr lang="es-ES_tradnl" sz="3200" dirty="0" smtClean="0"/>
              <a:t> </a:t>
            </a:r>
            <a:r>
              <a:rPr lang="es-ES_tradnl" sz="2000" dirty="0" smtClean="0"/>
              <a:t>qué es una piedra y aprender de ella. </a:t>
            </a:r>
          </a:p>
          <a:p>
            <a:endParaRPr lang="es-ES_tradnl" sz="2000" dirty="0" smtClean="0"/>
          </a:p>
          <a:p>
            <a:pPr algn="ctr"/>
            <a:r>
              <a:rPr lang="es-ES_tradnl" sz="2400" dirty="0" smtClean="0"/>
              <a:t>En algún momento preguntarnos ¿Para qué está? </a:t>
            </a:r>
            <a:r>
              <a:rPr lang="es-ES_tradnl" sz="2400" b="1" dirty="0" smtClean="0"/>
              <a:t>¿Qué quiere Dios que yo haga</a:t>
            </a:r>
            <a:r>
              <a:rPr lang="es-ES_tradnl" sz="2400" dirty="0" smtClean="0"/>
              <a:t> con lo que estoy enfrentando? </a:t>
            </a:r>
            <a:endParaRPr lang="en-US" sz="2400" dirty="0"/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44561" y="609600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8912"/>
            <a:ext cx="64008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Black" pitchFamily="34" charset="0"/>
              </a:rPr>
              <a:t>Preguntas </a:t>
            </a:r>
            <a:br>
              <a:rPr lang="es-ES" sz="2000" dirty="0" smtClean="0">
                <a:latin typeface="Arial Black" pitchFamily="34" charset="0"/>
              </a:rPr>
            </a:br>
            <a:r>
              <a:rPr lang="es-ES" sz="1200" dirty="0" smtClean="0">
                <a:latin typeface="Arial Black" pitchFamily="34" charset="0"/>
              </a:rPr>
              <a:t>en el proceso misionero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8" y="36096"/>
            <a:ext cx="632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¿Qué debo considerar antes de decidir ir?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066800"/>
            <a:ext cx="655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Motivación </a:t>
            </a:r>
            <a:r>
              <a:rPr lang="es-PE" sz="2800" b="1" dirty="0"/>
              <a:t>y Dedicación</a:t>
            </a:r>
            <a:r>
              <a:rPr lang="es-PE" sz="2800" dirty="0"/>
              <a:t> </a:t>
            </a:r>
            <a:endParaRPr lang="en-US" sz="2800" dirty="0"/>
          </a:p>
          <a:p>
            <a:r>
              <a:rPr lang="es-PE" sz="2400" dirty="0"/>
              <a:t>¿Por qué quieres ser misionero</a:t>
            </a:r>
            <a:r>
              <a:rPr lang="es-PE" sz="2400" dirty="0" smtClean="0"/>
              <a:t>?</a:t>
            </a:r>
          </a:p>
          <a:p>
            <a:r>
              <a:rPr lang="es-PE" sz="2400" dirty="0" smtClean="0"/>
              <a:t>Para </a:t>
            </a:r>
            <a:r>
              <a:rPr lang="es-PE" sz="2400" dirty="0"/>
              <a:t>superar </a:t>
            </a:r>
            <a:r>
              <a:rPr lang="es-PE" sz="2400" dirty="0" smtClean="0"/>
              <a:t>obstáculos </a:t>
            </a:r>
            <a:r>
              <a:rPr lang="es-PE" sz="2400" dirty="0"/>
              <a:t>se requiere una dedicación genuina y dependencia diaria del Espíritu Santo. </a:t>
            </a:r>
            <a:endParaRPr lang="es-PE" sz="2400" dirty="0" smtClean="0"/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Conocimiento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las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Escrituras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s-PE" sz="2400" dirty="0">
                <a:solidFill>
                  <a:schemeClr val="tx2">
                    <a:lumMod val="75000"/>
                  </a:schemeClr>
                </a:solidFill>
              </a:rPr>
              <a:t>Las Biblia es el fundamento de la iglesia cristiana. A través de ella se transmite la fe </a:t>
            </a:r>
            <a:r>
              <a:rPr lang="es-PE" sz="2400" dirty="0" smtClean="0">
                <a:solidFill>
                  <a:schemeClr val="tx2">
                    <a:lumMod val="75000"/>
                  </a:schemeClr>
                </a:solidFill>
              </a:rPr>
              <a:t>salvadora.</a:t>
            </a:r>
          </a:p>
          <a:p>
            <a:endParaRPr lang="en-US" sz="2400" dirty="0"/>
          </a:p>
          <a:p>
            <a:r>
              <a:rPr lang="es-PE" sz="2800" b="1" dirty="0"/>
              <a:t>Participación en la Iglesia Local</a:t>
            </a:r>
            <a:r>
              <a:rPr lang="es-PE" sz="2800" dirty="0"/>
              <a:t> </a:t>
            </a:r>
            <a:endParaRPr lang="en-US" sz="2800" dirty="0"/>
          </a:p>
          <a:p>
            <a:r>
              <a:rPr lang="es-PE" sz="2400" dirty="0" smtClean="0"/>
              <a:t>Necesitas estar personalmente </a:t>
            </a:r>
            <a:r>
              <a:rPr lang="es-PE" sz="2400" dirty="0"/>
              <a:t>involucrado en el ministerio de tu iglesia local ahora.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1066800"/>
            <a:ext cx="206188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44560" y="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3762375"/>
            <a:ext cx="5791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68912"/>
            <a:ext cx="64008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Black" pitchFamily="34" charset="0"/>
              </a:rPr>
              <a:t>Preguntas </a:t>
            </a:r>
            <a:br>
              <a:rPr lang="es-ES" sz="2000" dirty="0" smtClean="0">
                <a:latin typeface="Arial Black" pitchFamily="34" charset="0"/>
              </a:rPr>
            </a:br>
            <a:r>
              <a:rPr lang="es-ES" sz="1200" dirty="0" smtClean="0">
                <a:latin typeface="Arial Black" pitchFamily="34" charset="0"/>
              </a:rPr>
              <a:t>en el proceso misionero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8" y="36096"/>
            <a:ext cx="632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¿Qué debo considerar antes de decidir ir?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990600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Acceso </a:t>
            </a:r>
            <a:r>
              <a:rPr lang="es-PE" sz="2800" b="1" dirty="0"/>
              <a:t>Creativo</a:t>
            </a:r>
            <a:r>
              <a:rPr lang="es-PE" sz="2800" dirty="0"/>
              <a:t> </a:t>
            </a:r>
            <a:endParaRPr lang="en-US" sz="2800" dirty="0"/>
          </a:p>
          <a:p>
            <a:r>
              <a:rPr lang="es-PE" sz="2400" dirty="0" smtClean="0"/>
              <a:t>Unos gobiernos </a:t>
            </a:r>
            <a:r>
              <a:rPr lang="es-PE" sz="2400" dirty="0"/>
              <a:t>requieren que una persona que desea vivir en su país tenga un talento especializado, como preparación académica, un oficio o una habilidad específica. </a:t>
            </a:r>
            <a:endParaRPr lang="es-PE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0" y="956370"/>
            <a:ext cx="441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Relaciones </a:t>
            </a:r>
            <a:r>
              <a:rPr lang="es-PE" sz="2800" b="1" dirty="0">
                <a:solidFill>
                  <a:schemeClr val="tx2">
                    <a:lumMod val="75000"/>
                  </a:schemeClr>
                </a:solidFill>
              </a:rPr>
              <a:t>Interpersonales</a:t>
            </a:r>
            <a:r>
              <a:rPr lang="es-PE" sz="2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s-PE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PE" sz="2400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PE" sz="2400" dirty="0">
                <a:solidFill>
                  <a:schemeClr val="tx2">
                    <a:lumMod val="75000"/>
                  </a:schemeClr>
                </a:solidFill>
              </a:rPr>
              <a:t>habilidad de aceptarse </a:t>
            </a:r>
            <a:r>
              <a:rPr lang="es-PE" sz="2400" dirty="0" smtClean="0">
                <a:solidFill>
                  <a:schemeClr val="tx2">
                    <a:lumMod val="75000"/>
                  </a:schemeClr>
                </a:solidFill>
              </a:rPr>
              <a:t>mutuamente a </a:t>
            </a:r>
            <a:r>
              <a:rPr lang="es-PE" sz="2400" dirty="0">
                <a:solidFill>
                  <a:schemeClr val="tx2">
                    <a:lumMod val="75000"/>
                  </a:schemeClr>
                </a:solidFill>
              </a:rPr>
              <a:t>pesar de diferencias de personalidad, educación y trasfondos </a:t>
            </a:r>
            <a:r>
              <a:rPr lang="es-PE" sz="2400" dirty="0" smtClean="0">
                <a:solidFill>
                  <a:schemeClr val="tx2">
                    <a:lumMod val="75000"/>
                  </a:schemeClr>
                </a:solidFill>
              </a:rPr>
              <a:t>culturales </a:t>
            </a:r>
            <a:r>
              <a:rPr lang="es-PE" sz="2400" dirty="0">
                <a:solidFill>
                  <a:schemeClr val="tx2">
                    <a:lumMod val="75000"/>
                  </a:schemeClr>
                </a:solidFill>
              </a:rPr>
              <a:t>fortalece </a:t>
            </a:r>
            <a:r>
              <a:rPr lang="es-PE" sz="2400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PE" sz="2400" dirty="0">
                <a:solidFill>
                  <a:schemeClr val="tx2">
                    <a:lumMod val="75000"/>
                  </a:schemeClr>
                </a:solidFill>
              </a:rPr>
              <a:t>formación de buenas </a:t>
            </a:r>
            <a:r>
              <a:rPr lang="es-PE" sz="2400" dirty="0" smtClean="0">
                <a:solidFill>
                  <a:schemeClr val="tx2">
                    <a:lumMod val="75000"/>
                  </a:schemeClr>
                </a:solidFill>
              </a:rPr>
              <a:t>relaciones.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44560" y="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2434_ChristyVeer_28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279650"/>
            <a:ext cx="1981200" cy="132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8912"/>
            <a:ext cx="64008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Black" pitchFamily="34" charset="0"/>
              </a:rPr>
              <a:t>Preguntas </a:t>
            </a:r>
            <a:br>
              <a:rPr lang="es-ES" sz="2000" dirty="0" smtClean="0">
                <a:latin typeface="Arial Black" pitchFamily="34" charset="0"/>
              </a:rPr>
            </a:br>
            <a:r>
              <a:rPr lang="es-ES" sz="1200" dirty="0" smtClean="0">
                <a:latin typeface="Arial Black" pitchFamily="34" charset="0"/>
              </a:rPr>
              <a:t>en el proceso misionero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8" y="36096"/>
            <a:ext cx="632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¿Qué debo considerar antes de decidir ir?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914400"/>
            <a:ext cx="5181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Conocimiento de culturas</a:t>
            </a:r>
            <a:r>
              <a:rPr lang="es-CL" sz="2800" dirty="0" smtClean="0"/>
              <a:t> </a:t>
            </a:r>
          </a:p>
          <a:p>
            <a:r>
              <a:rPr lang="es-CL" sz="2400" dirty="0" smtClean="0"/>
              <a:t>¿Eres estudiante? Una mentalidad abierta es indispensable para encajar en una nueva cultura, aprender otro idioma, y trabajar con otros como miembro de un equipo. </a:t>
            </a:r>
          </a:p>
          <a:p>
            <a:endParaRPr lang="es-C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CL" sz="2800" b="1" dirty="0" smtClean="0">
                <a:solidFill>
                  <a:schemeClr val="tx2">
                    <a:lumMod val="75000"/>
                  </a:schemeClr>
                </a:solidFill>
              </a:rPr>
              <a:t>Conocimiento de las religiones</a:t>
            </a:r>
            <a:endParaRPr lang="es-CL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CL" sz="2400" dirty="0" smtClean="0">
                <a:solidFill>
                  <a:schemeClr val="tx2">
                    <a:lumMod val="75000"/>
                  </a:schemeClr>
                </a:solidFill>
              </a:rPr>
              <a:t>La resistencia y buena salud son muy importante, especialmente en un clima tropical. </a:t>
            </a:r>
            <a:endParaRPr lang="es-C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44560" y="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1" y="3649557"/>
            <a:ext cx="3352800" cy="320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SC_001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2286000"/>
            <a:ext cx="1752600" cy="1317287"/>
          </a:xfrm>
          <a:prstGeom prst="rect">
            <a:avLst/>
          </a:prstGeom>
        </p:spPr>
      </p:pic>
      <p:pic>
        <p:nvPicPr>
          <p:cNvPr id="12" name="Picture 11" descr="Asia-Woman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1200" y="762000"/>
            <a:ext cx="1321210" cy="1524000"/>
          </a:xfrm>
          <a:prstGeom prst="rect">
            <a:avLst/>
          </a:prstGeom>
        </p:spPr>
      </p:pic>
      <p:pic>
        <p:nvPicPr>
          <p:cNvPr id="13" name="Picture 12" descr="P101107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9913" y="762000"/>
            <a:ext cx="2054087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8912"/>
            <a:ext cx="64008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Black" pitchFamily="34" charset="0"/>
              </a:rPr>
              <a:t>Preguntas </a:t>
            </a:r>
            <a:br>
              <a:rPr lang="es-ES" sz="2000" dirty="0" smtClean="0">
                <a:latin typeface="Arial Black" pitchFamily="34" charset="0"/>
              </a:rPr>
            </a:br>
            <a:r>
              <a:rPr lang="es-ES" sz="1200" dirty="0" smtClean="0">
                <a:latin typeface="Arial Black" pitchFamily="34" charset="0"/>
              </a:rPr>
              <a:t>en el proceso misionero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8" y="36096"/>
            <a:ext cx="632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¿Qué debo considerar antes de decidir ir?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914400"/>
            <a:ext cx="5181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Flexibilidad</a:t>
            </a:r>
            <a:r>
              <a:rPr lang="es-PE" sz="2800" dirty="0" smtClean="0"/>
              <a:t> </a:t>
            </a:r>
            <a:endParaRPr lang="en-US" sz="2800" dirty="0"/>
          </a:p>
          <a:p>
            <a:r>
              <a:rPr lang="es-PE" sz="2400" dirty="0" smtClean="0"/>
              <a:t>¿</a:t>
            </a:r>
            <a:r>
              <a:rPr lang="es-PE" sz="2400" dirty="0"/>
              <a:t>Eres estudiante? Una mentalidad abierta es indispensable para encajar en una nueva cultura, aprender otro idioma, y trabajar con otros como miembro de un equipo. </a:t>
            </a:r>
            <a:endParaRPr lang="es-PE" sz="2400" dirty="0" smtClean="0"/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PE" sz="2800" b="1" dirty="0">
                <a:solidFill>
                  <a:schemeClr val="tx2">
                    <a:lumMod val="75000"/>
                  </a:schemeClr>
                </a:solidFill>
              </a:rPr>
              <a:t>Buena Salud</a:t>
            </a:r>
            <a:r>
              <a:rPr lang="es-PE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PE" sz="2400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PE" sz="2400" dirty="0">
                <a:solidFill>
                  <a:schemeClr val="tx2">
                    <a:lumMod val="75000"/>
                  </a:schemeClr>
                </a:solidFill>
              </a:rPr>
              <a:t>resistencia y buena salud son </a:t>
            </a:r>
            <a:r>
              <a:rPr lang="es-PE" sz="2400" dirty="0" smtClean="0">
                <a:solidFill>
                  <a:schemeClr val="tx2">
                    <a:lumMod val="75000"/>
                  </a:schemeClr>
                </a:solidFill>
              </a:rPr>
              <a:t>muy importante, </a:t>
            </a:r>
            <a:r>
              <a:rPr lang="es-PE" sz="2400" dirty="0">
                <a:solidFill>
                  <a:schemeClr val="tx2">
                    <a:lumMod val="75000"/>
                  </a:schemeClr>
                </a:solidFill>
              </a:rPr>
              <a:t>especialmente en un clima tropical.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826477"/>
            <a:ext cx="3200400" cy="603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44560" y="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990600"/>
            <a:ext cx="6019800" cy="586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68912"/>
            <a:ext cx="64008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Black" pitchFamily="34" charset="0"/>
              </a:rPr>
              <a:t>Preguntas </a:t>
            </a:r>
            <a:br>
              <a:rPr lang="es-ES" sz="2000" dirty="0" smtClean="0">
                <a:latin typeface="Arial Black" pitchFamily="34" charset="0"/>
              </a:rPr>
            </a:br>
            <a:r>
              <a:rPr lang="es-ES" sz="1200" dirty="0" smtClean="0">
                <a:latin typeface="Arial Black" pitchFamily="34" charset="0"/>
              </a:rPr>
              <a:t>en el proceso misionero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8" y="24064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PE" sz="2800" b="1" dirty="0" smtClean="0"/>
              <a:t>¿Cómo involucro a mi iglesia en misiones? </a:t>
            </a:r>
            <a:endParaRPr lang="es-PE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914400"/>
            <a:ext cx="2682584" cy="5523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172200" y="64770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i="1" dirty="0" smtClean="0"/>
              <a:t>Gratis bajar de misionessim.org</a:t>
            </a:r>
            <a:endParaRPr lang="es-CL" sz="1400" b="1" i="1" dirty="0"/>
          </a:p>
        </p:txBody>
      </p:sp>
      <p:pic>
        <p:nvPicPr>
          <p:cNvPr id="11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44560" y="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ictute_penguin_bear_dumb.jpg image by travellingte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" y="2514600"/>
            <a:ext cx="5715000" cy="4175692"/>
          </a:xfrm>
          <a:prstGeom prst="rect">
            <a:avLst/>
          </a:prstGeom>
          <a:noFill/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548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PE" sz="4000" b="1" dirty="0"/>
              <a:t>No esperes que la iglesia despierte. ¡Despiértala!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57200" y="304800"/>
            <a:ext cx="8458200" cy="6248400"/>
          </a:xfrm>
          <a:prstGeom prst="rect">
            <a:avLst/>
          </a:prstGeom>
          <a:noFill/>
          <a:ln w="5715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267200" y="457200"/>
            <a:ext cx="449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PE" sz="4800" dirty="0"/>
              <a:t>Las misiones no es </a:t>
            </a:r>
            <a:r>
              <a:rPr lang="es-PE" sz="6600" dirty="0"/>
              <a:t>un </a:t>
            </a:r>
            <a:r>
              <a:rPr lang="es-PE" sz="4800" dirty="0"/>
              <a:t>ministerio de la iglesia, es </a:t>
            </a:r>
            <a:r>
              <a:rPr lang="es-PE" sz="7200" b="1" dirty="0"/>
              <a:t>EL</a:t>
            </a:r>
            <a:r>
              <a:rPr lang="es-PE" sz="5400" b="1" dirty="0"/>
              <a:t> ministerio de la iglesia.</a:t>
            </a:r>
            <a:r>
              <a:rPr lang="es-PE" sz="4800" dirty="0"/>
              <a:t> </a:t>
            </a:r>
          </a:p>
        </p:txBody>
      </p:sp>
      <p:pic>
        <p:nvPicPr>
          <p:cNvPr id="99332" name="Picture 4" descr="mission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09257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0" name="Picture 8" descr="dvds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3028950" y="4667250"/>
            <a:ext cx="2609850" cy="2114550"/>
          </a:xfrm>
          <a:prstGeom prst="rect">
            <a:avLst/>
          </a:prstGeom>
          <a:noFill/>
        </p:spPr>
      </p:pic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010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E" sz="4000" b="1" dirty="0"/>
              <a:t>El equipo pastoral es clave.</a:t>
            </a:r>
            <a:r>
              <a:rPr lang="es-PE" sz="3200" dirty="0"/>
              <a:t> </a:t>
            </a:r>
          </a:p>
          <a:p>
            <a:endParaRPr lang="es-PE" dirty="0"/>
          </a:p>
          <a:p>
            <a:r>
              <a:rPr lang="es-PE" sz="3200" dirty="0"/>
              <a:t>Bombardearlo con material. </a:t>
            </a:r>
          </a:p>
          <a:p>
            <a:r>
              <a:rPr lang="es-PE" sz="3200" b="1" dirty="0"/>
              <a:t>Hazlo fácil que hablen de las misiones.</a:t>
            </a:r>
          </a:p>
          <a:p>
            <a:r>
              <a:rPr lang="es-PE" dirty="0"/>
              <a:t> </a:t>
            </a:r>
          </a:p>
          <a:p>
            <a:r>
              <a:rPr lang="es-PE" sz="3200" dirty="0"/>
              <a:t>¿Qué haces para que todos estén involucrados desde su zona, departamento, ministerio, clase o célula?</a:t>
            </a:r>
            <a:endParaRPr lang="en-US" sz="3200" dirty="0"/>
          </a:p>
        </p:txBody>
      </p:sp>
      <p:pic>
        <p:nvPicPr>
          <p:cNvPr id="120836" name="Picture 4" descr="stack-of-book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4191000"/>
            <a:ext cx="2614613" cy="2667000"/>
          </a:xfrm>
          <a:prstGeom prst="rect">
            <a:avLst/>
          </a:prstGeom>
          <a:noFill/>
        </p:spPr>
      </p:pic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1200" y="45720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70024"/>
            <a:ext cx="9144000" cy="6172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228600"/>
            <a:ext cx="8458200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Unas ideas </a:t>
            </a:r>
            <a:r>
              <a:rPr lang="es-PE" sz="2000" b="1" dirty="0" smtClean="0"/>
              <a:t>para animar que tu iglesia se involucre en las misiones</a:t>
            </a:r>
            <a:endParaRPr lang="es-PE" sz="1000" b="1" dirty="0" smtClean="0"/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s-PE" sz="2800" dirty="0" smtClean="0">
                <a:solidFill>
                  <a:schemeClr val="bg1"/>
                </a:solidFill>
              </a:rPr>
              <a:t> La </a:t>
            </a:r>
            <a:r>
              <a:rPr lang="es-PE" sz="2800" b="1" dirty="0" smtClean="0">
                <a:solidFill>
                  <a:schemeClr val="bg1"/>
                </a:solidFill>
              </a:rPr>
              <a:t>oración</a:t>
            </a:r>
            <a:r>
              <a:rPr lang="es-PE" sz="2800" dirty="0" smtClean="0">
                <a:solidFill>
                  <a:schemeClr val="bg1"/>
                </a:solidFill>
              </a:rPr>
              <a:t> es clave. En todo culto y reunión, que haya puntos acerca de las misiones.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s-PE" sz="2800" dirty="0" smtClean="0">
                <a:solidFill>
                  <a:srgbClr val="FFFF00"/>
                </a:solidFill>
              </a:rPr>
              <a:t> </a:t>
            </a:r>
            <a:r>
              <a:rPr lang="es-PE" sz="2800" b="1" dirty="0" smtClean="0">
                <a:solidFill>
                  <a:srgbClr val="FFFF00"/>
                </a:solidFill>
              </a:rPr>
              <a:t>Invita</a:t>
            </a:r>
            <a:r>
              <a:rPr lang="es-PE" sz="2800" dirty="0" smtClean="0">
                <a:solidFill>
                  <a:srgbClr val="FFFF00"/>
                </a:solidFill>
              </a:rPr>
              <a:t> a la iglesia o tu pastor a eventos misioneros o a conocer misioneros.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s-PE" sz="2800" dirty="0" smtClean="0">
                <a:solidFill>
                  <a:schemeClr val="bg1"/>
                </a:solidFill>
              </a:rPr>
              <a:t> </a:t>
            </a:r>
            <a:r>
              <a:rPr lang="es-PE" sz="2800" b="1" dirty="0" smtClean="0">
                <a:solidFill>
                  <a:schemeClr val="bg1"/>
                </a:solidFill>
              </a:rPr>
              <a:t>Empieza</a:t>
            </a:r>
            <a:r>
              <a:rPr lang="es-PE" sz="2800" dirty="0" smtClean="0">
                <a:solidFill>
                  <a:schemeClr val="bg1"/>
                </a:solidFill>
              </a:rPr>
              <a:t> un grupo de oración por las misiones o un comité si no hay uno.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s-PE" sz="2800" dirty="0" smtClean="0">
                <a:solidFill>
                  <a:srgbClr val="FFFF00"/>
                </a:solidFill>
              </a:rPr>
              <a:t> Tú eres el </a:t>
            </a:r>
            <a:r>
              <a:rPr lang="es-PE" sz="2800" b="1" dirty="0" smtClean="0">
                <a:solidFill>
                  <a:srgbClr val="FFFF00"/>
                </a:solidFill>
              </a:rPr>
              <a:t>experto</a:t>
            </a:r>
            <a:r>
              <a:rPr lang="es-PE" sz="2800" dirty="0" smtClean="0">
                <a:solidFill>
                  <a:srgbClr val="FFFF00"/>
                </a:solidFill>
              </a:rPr>
              <a:t> de misiones en la iglesia: enseña, expón, anima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s-PE" sz="2800" dirty="0" smtClean="0">
                <a:solidFill>
                  <a:schemeClr val="bg1"/>
                </a:solidFill>
              </a:rPr>
              <a:t> Que la iglesia tenga una </a:t>
            </a:r>
            <a:r>
              <a:rPr lang="es-PE" sz="2800" b="1" dirty="0" smtClean="0">
                <a:solidFill>
                  <a:schemeClr val="bg1"/>
                </a:solidFill>
              </a:rPr>
              <a:t>visión</a:t>
            </a:r>
            <a:r>
              <a:rPr lang="es-PE" sz="2800" dirty="0" smtClean="0">
                <a:solidFill>
                  <a:schemeClr val="bg1"/>
                </a:solidFill>
              </a:rPr>
              <a:t> de corto (este año) y largo plazo (5-10 años)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s-PE" sz="2800" dirty="0" smtClean="0">
                <a:solidFill>
                  <a:srgbClr val="FFFF00"/>
                </a:solidFill>
              </a:rPr>
              <a:t> Que la iglesia </a:t>
            </a:r>
            <a:r>
              <a:rPr lang="es-PE" sz="2800" b="1" dirty="0" smtClean="0">
                <a:solidFill>
                  <a:srgbClr val="FFFF00"/>
                </a:solidFill>
              </a:rPr>
              <a:t>se involucre </a:t>
            </a:r>
            <a:r>
              <a:rPr lang="es-PE" sz="2800" dirty="0" smtClean="0">
                <a:solidFill>
                  <a:srgbClr val="FFFF00"/>
                </a:solidFill>
              </a:rPr>
              <a:t>en su vecindario y en Perú y en el mundo. “El corazón no puede sentir lo que los ojos no han visto.”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3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44560" y="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arvest_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50686"/>
            <a:ext cx="6019800" cy="380731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568912"/>
            <a:ext cx="64008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Black" pitchFamily="34" charset="0"/>
              </a:rPr>
              <a:t>Preguntas </a:t>
            </a:r>
            <a:br>
              <a:rPr lang="es-ES" sz="2000" dirty="0" smtClean="0">
                <a:latin typeface="Arial Black" pitchFamily="34" charset="0"/>
              </a:rPr>
            </a:br>
            <a:r>
              <a:rPr lang="es-ES" sz="1200" dirty="0" smtClean="0">
                <a:latin typeface="Arial Black" pitchFamily="34" charset="0"/>
              </a:rPr>
              <a:t>en el proceso misionero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0" y="36096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¿Cómo ayudar a que otros oren?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834192"/>
            <a:ext cx="2740203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172200" y="64770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i="1" dirty="0" smtClean="0"/>
              <a:t>Gratis bajar de misionessim.org</a:t>
            </a:r>
            <a:endParaRPr lang="es-CL" sz="1400" b="1" i="1" dirty="0"/>
          </a:p>
        </p:txBody>
      </p:sp>
      <p:pic>
        <p:nvPicPr>
          <p:cNvPr id="11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44560" y="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096000" y="1173783"/>
            <a:ext cx="1994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5715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PE" sz="4400" b="1" dirty="0" smtClean="0"/>
              <a:t>Rogando </a:t>
            </a:r>
            <a:r>
              <a:rPr lang="es-PE" sz="4400" b="1" dirty="0"/>
              <a:t>por obreros</a:t>
            </a:r>
          </a:p>
          <a:p>
            <a:r>
              <a:rPr lang="es-PE" sz="2400" dirty="0"/>
              <a:t>Pídanle, por tanto, al Señor de la cosecha que envíe obreros a su campo. Mateo 9:38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04"/>
          <a:stretch>
            <a:fillRect/>
          </a:stretch>
        </p:blipFill>
        <p:spPr bwMode="auto">
          <a:xfrm>
            <a:off x="0" y="4937013"/>
            <a:ext cx="3276600" cy="19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44560" y="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68912"/>
            <a:ext cx="64008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Black" pitchFamily="34" charset="0"/>
              </a:rPr>
              <a:t>Preguntas </a:t>
            </a:r>
            <a:br>
              <a:rPr lang="es-ES" sz="2000" dirty="0" smtClean="0">
                <a:latin typeface="Arial Black" pitchFamily="34" charset="0"/>
              </a:rPr>
            </a:br>
            <a:r>
              <a:rPr lang="es-ES" sz="1200" dirty="0" smtClean="0">
                <a:latin typeface="Arial Black" pitchFamily="34" charset="0"/>
              </a:rPr>
              <a:t>en el proceso misionero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9892"/>
            <a:ext cx="4876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PE" sz="2800" b="1" dirty="0" smtClean="0"/>
              <a:t>¿Cómo saber si tengo llamado? </a:t>
            </a:r>
            <a:endParaRPr lang="es-PE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600"/>
              </a:spcAft>
            </a:pPr>
            <a:r>
              <a:rPr lang="es-CL" sz="2000" i="1" dirty="0" smtClean="0"/>
              <a:t>Si te identificas con una o más de estas características, puede ser </a:t>
            </a:r>
            <a:br>
              <a:rPr lang="es-CL" sz="2000" i="1" dirty="0" smtClean="0"/>
            </a:br>
            <a:r>
              <a:rPr lang="es-CL" sz="2000" i="1" dirty="0" smtClean="0"/>
              <a:t>que hayas sido llamado a las misiones.</a:t>
            </a:r>
          </a:p>
          <a:p>
            <a:pPr lvl="0" algn="r">
              <a:spcAft>
                <a:spcPts val="600"/>
              </a:spcAft>
            </a:pPr>
            <a:r>
              <a:rPr lang="es-CL" sz="1050" i="1" dirty="0" smtClean="0"/>
              <a:t>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q"/>
            </a:pPr>
            <a:r>
              <a:rPr lang="es-CL" sz="2800" b="1" dirty="0" smtClean="0"/>
              <a:t> Sientes un deseo fuerte de evangelizar, especialmente a los de otra cultura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q"/>
            </a:pPr>
            <a:r>
              <a:rPr lang="es-CL" sz="2800" b="1" dirty="0" smtClean="0">
                <a:solidFill>
                  <a:schemeClr val="tx2">
                    <a:lumMod val="75000"/>
                  </a:schemeClr>
                </a:solidFill>
              </a:rPr>
              <a:t> Tienes facilidad para aprender idiomas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q"/>
            </a:pPr>
            <a:r>
              <a:rPr lang="es-CL" sz="2800" b="1" dirty="0" smtClean="0"/>
              <a:t> Eres activo en la vida de la iglesia</a:t>
            </a:r>
            <a:endParaRPr lang="es-CL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733800"/>
            <a:ext cx="6019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Font typeface="Wingdings" pitchFamily="2" charset="2"/>
              <a:buChar char="q"/>
            </a:pPr>
            <a:r>
              <a:rPr lang="es-CL" sz="2800" b="1" dirty="0" smtClean="0">
                <a:solidFill>
                  <a:schemeClr val="tx2">
                    <a:lumMod val="75000"/>
                  </a:schemeClr>
                </a:solidFill>
              </a:rPr>
              <a:t> Andas con Cristo, eres sumiso a Él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q"/>
            </a:pPr>
            <a:r>
              <a:rPr lang="es-CL" sz="2800" b="1" dirty="0" smtClean="0"/>
              <a:t> Buscas amistades transculturales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q"/>
            </a:pPr>
            <a:r>
              <a:rPr lang="es-CL" sz="2800" b="1" dirty="0" smtClean="0">
                <a:solidFill>
                  <a:schemeClr val="tx2">
                    <a:lumMod val="75000"/>
                  </a:schemeClr>
                </a:solidFill>
              </a:rPr>
              <a:t> Muestras interés en otras culturas, especialmente con respecto a las misiones</a:t>
            </a:r>
            <a:endParaRPr lang="es-C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6" name="Picture 4" descr="pray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732098"/>
          </a:xfrm>
          <a:prstGeom prst="rect">
            <a:avLst/>
          </a:prstGeom>
          <a:noFill/>
        </p:spPr>
      </p:pic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381000" y="5657671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PE" sz="3600" b="1" dirty="0" smtClean="0"/>
              <a:t>No </a:t>
            </a:r>
            <a:r>
              <a:rPr lang="es-PE" sz="3600" b="1" dirty="0"/>
              <a:t>orar, significa que piensas que </a:t>
            </a:r>
            <a:r>
              <a:rPr lang="es-PE" sz="3600" b="1" dirty="0" smtClean="0"/>
              <a:t/>
            </a:r>
            <a:br>
              <a:rPr lang="es-PE" sz="3600" b="1" dirty="0" smtClean="0"/>
            </a:br>
            <a:r>
              <a:rPr lang="es-PE" sz="3600" b="1" dirty="0" smtClean="0"/>
              <a:t>no </a:t>
            </a:r>
            <a:r>
              <a:rPr lang="es-PE" sz="3600" b="1" dirty="0"/>
              <a:t>necesitas ayuda de Dios</a:t>
            </a:r>
            <a:r>
              <a:rPr lang="es-PE" sz="3600" b="1" dirty="0" smtClean="0"/>
              <a:t>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0844" name="Picture 12" descr="political_worl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90884">
            <a:off x="5029200" y="4267200"/>
            <a:ext cx="2533650" cy="1317625"/>
          </a:xfrm>
          <a:prstGeom prst="rect">
            <a:avLst/>
          </a:prstGeom>
          <a:noFill/>
        </p:spPr>
      </p:pic>
      <p:pic>
        <p:nvPicPr>
          <p:cNvPr id="120836" name="Picture 4" descr="stack-of-book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26288" y="4800600"/>
            <a:ext cx="2017712" cy="2057400"/>
          </a:xfrm>
          <a:prstGeom prst="rect">
            <a:avLst/>
          </a:prstGeom>
          <a:noFill/>
        </p:spPr>
      </p:pic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9800" y="19812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228600" y="3352800"/>
            <a:ext cx="4800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3600"/>
              <a:t>La meta es que cada miembro de la iglesia sepa el poder de la oración y que sepan orar. </a:t>
            </a:r>
            <a:endParaRPr lang="en-US" sz="3600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5715000" y="228600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400"/>
              <a:t>Una buena idea es proveer un modelo, unos consejos fáciles y recursos.</a:t>
            </a:r>
            <a:r>
              <a:rPr lang="en-US" sz="2400"/>
              <a:t> </a:t>
            </a:r>
          </a:p>
        </p:txBody>
      </p:sp>
      <p:pic>
        <p:nvPicPr>
          <p:cNvPr id="120849" name="Picture 17" descr="family_silhouette_clipart5-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3733800" cy="3525838"/>
          </a:xfrm>
          <a:prstGeom prst="rect">
            <a:avLst/>
          </a:prstGeom>
          <a:noFill/>
        </p:spPr>
      </p:pic>
      <p:pic>
        <p:nvPicPr>
          <p:cNvPr id="120851" name="Picture 19" descr="misionero-ricardo-rivera-chil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67740">
            <a:off x="5410200" y="5562600"/>
            <a:ext cx="1524000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0949" name="Picture 5" descr="viking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419600" cy="3367088"/>
          </a:xfrm>
          <a:prstGeom prst="rect">
            <a:avLst/>
          </a:prstGeom>
          <a:noFill/>
        </p:spPr>
      </p:pic>
      <p:pic>
        <p:nvPicPr>
          <p:cNvPr id="210951" name="Picture 7" descr="dsc076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3352800"/>
            <a:ext cx="4076700" cy="3057525"/>
          </a:xfrm>
          <a:prstGeom prst="rect">
            <a:avLst/>
          </a:prstGeom>
          <a:noFill/>
        </p:spPr>
      </p:pic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4724400" y="1219200"/>
            <a:ext cx="419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PE" sz="4000" dirty="0"/>
              <a:t>Un compromiso de tamaño bocadito </a:t>
            </a:r>
          </a:p>
          <a:p>
            <a:pPr algn="l"/>
            <a:r>
              <a:rPr lang="es-PE" sz="4000" dirty="0"/>
              <a:t>en vez de buffet.</a:t>
            </a:r>
            <a:endParaRPr lang="en-US" sz="4000" dirty="0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457200" y="3581400"/>
            <a:ext cx="3429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3200" dirty="0"/>
              <a:t>Orar por todo el mundo es demasiado grande y </a:t>
            </a:r>
            <a:r>
              <a:rPr lang="es-PE" sz="3200" b="1" dirty="0"/>
              <a:t>abrumador</a:t>
            </a:r>
            <a:r>
              <a:rPr lang="es-PE" sz="3200" dirty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oreo-brownie-one-bit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304800" y="3886200"/>
            <a:ext cx="84582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E" sz="2800" dirty="0"/>
              <a:t>Orar solo por </a:t>
            </a:r>
            <a:r>
              <a:rPr lang="es-PE" sz="4000" dirty="0"/>
              <a:t>una</a:t>
            </a:r>
            <a:r>
              <a:rPr lang="es-PE" sz="2800" dirty="0"/>
              <a:t> familia misionera que adopten. </a:t>
            </a:r>
          </a:p>
          <a:p>
            <a:r>
              <a:rPr lang="es-PE" sz="2800" dirty="0"/>
              <a:t>Orar por solo </a:t>
            </a:r>
            <a:r>
              <a:rPr lang="es-PE" sz="4000" dirty="0"/>
              <a:t>un pedido</a:t>
            </a:r>
            <a:r>
              <a:rPr lang="es-PE" sz="2800" dirty="0"/>
              <a:t> cada día o cada semana.</a:t>
            </a:r>
          </a:p>
          <a:p>
            <a:r>
              <a:rPr lang="es-PE" sz="2800" dirty="0"/>
              <a:t>Orar cada día a las 2pm. 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4953000" y="10668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PE" sz="3200" dirty="0"/>
              <a:t>Un compromiso de tamaño bocadito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65" name="Picture 13" descr="avec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</a:blip>
          <a:srcRect/>
          <a:stretch>
            <a:fillRect/>
          </a:stretch>
        </p:blipFill>
        <p:spPr bwMode="auto">
          <a:xfrm>
            <a:off x="2438400" y="0"/>
            <a:ext cx="6705600" cy="3200400"/>
          </a:xfrm>
          <a:prstGeom prst="rect">
            <a:avLst/>
          </a:prstGeom>
          <a:noFill/>
        </p:spPr>
      </p:pic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590800" y="2971800"/>
            <a:ext cx="3657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E" sz="4000"/>
              <a:t>Usen algo que les ayude a recordar</a:t>
            </a:r>
          </a:p>
        </p:txBody>
      </p:sp>
      <p:pic>
        <p:nvPicPr>
          <p:cNvPr id="228363" name="Picture 11" descr="brush_teet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2265363" cy="3429000"/>
          </a:xfrm>
          <a:prstGeom prst="rect">
            <a:avLst/>
          </a:prstGeom>
          <a:noFill/>
        </p:spPr>
      </p:pic>
      <p:pic>
        <p:nvPicPr>
          <p:cNvPr id="228367" name="Picture 15" descr="coffe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9400" y="4594225"/>
            <a:ext cx="2514600" cy="226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457200" y="0"/>
            <a:ext cx="3200400" cy="32004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762000" y="15240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34500" name="AutoShape 4" descr="f_slavery_boy_map_afric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34502" name="AutoShape 6" descr="f_slavery_boy_map_afric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34504" name="Picture 8" descr="293702458_0e5f9c392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1500" y="0"/>
            <a:ext cx="4762500" cy="3171825"/>
          </a:xfrm>
          <a:prstGeom prst="rect">
            <a:avLst/>
          </a:prstGeom>
          <a:noFill/>
        </p:spPr>
      </p:pic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304800" y="3505200"/>
            <a:ext cx="8001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E" sz="4400"/>
              <a:t>Necesitamos un nombre, un rostro para reconocer</a:t>
            </a:r>
          </a:p>
          <a:p>
            <a:r>
              <a:rPr lang="es-PE" sz="4400"/>
              <a:t>…para entender…</a:t>
            </a: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381000" y="1052513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28650" indent="-571500" algn="l"/>
            <a:r>
              <a:rPr lang="es-CR" sz="2400"/>
              <a:t>Orar significa: </a:t>
            </a:r>
          </a:p>
          <a:p>
            <a:pPr marL="628650" indent="-571500" algn="l"/>
            <a:r>
              <a:rPr lang="es-CR" sz="2400"/>
              <a:t>   Conocer nombres</a:t>
            </a:r>
          </a:p>
          <a:p>
            <a:pPr marL="628650" indent="-571500" algn="l"/>
            <a:r>
              <a:rPr lang="es-CR" sz="2400"/>
              <a:t>   Informarse</a:t>
            </a:r>
          </a:p>
          <a:p>
            <a:pPr marL="628650" indent="-571500" algn="l"/>
            <a:r>
              <a:rPr lang="es-CR" sz="2400"/>
              <a:t>   Identificarse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0" y="4572000"/>
            <a:ext cx="3581400" cy="6096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6550" name="Picture 6" descr="Landispraying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715000" cy="2800350"/>
          </a:xfrm>
          <a:prstGeom prst="rect">
            <a:avLst/>
          </a:prstGeom>
          <a:noFill/>
        </p:spPr>
      </p:pic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762000" y="15240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381000" y="3124200"/>
            <a:ext cx="5029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PE" sz="4400" dirty="0"/>
              <a:t>Cuando oran regularmente, es más probable que oran por misiones.</a:t>
            </a: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 rot="-139935">
            <a:off x="5721350" y="2274888"/>
            <a:ext cx="3200400" cy="4054475"/>
          </a:xfrm>
          <a:prstGeom prst="rect">
            <a:avLst/>
          </a:prstGeom>
          <a:solidFill>
            <a:srgbClr val="A3D3F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algn="l"/>
            <a:r>
              <a:rPr lang="es-PE" sz="2000"/>
              <a:t>Domingo – mi vida espiritual y personal</a:t>
            </a:r>
          </a:p>
          <a:p>
            <a:pPr marL="571500" indent="-571500" algn="l"/>
            <a:r>
              <a:rPr lang="es-PE" sz="2000"/>
              <a:t>Lunes – mi familia</a:t>
            </a:r>
          </a:p>
          <a:p>
            <a:pPr marL="571500" indent="-571500" algn="l"/>
            <a:r>
              <a:rPr lang="es-PE" sz="2000"/>
              <a:t>Martes – mi iglesia y su liderazgo</a:t>
            </a:r>
          </a:p>
          <a:p>
            <a:pPr marL="571500" indent="-571500" algn="l"/>
            <a:r>
              <a:rPr lang="es-PE" sz="2000"/>
              <a:t>Miércoles – mi trabajo</a:t>
            </a:r>
          </a:p>
          <a:p>
            <a:pPr marL="571500" indent="-571500" algn="l"/>
            <a:r>
              <a:rPr lang="es-PE" sz="2000"/>
              <a:t>Jueves – mi cuidad y país y su liderazgo</a:t>
            </a:r>
          </a:p>
          <a:p>
            <a:pPr marL="571500" indent="-571500" algn="l"/>
            <a:r>
              <a:rPr lang="es-PE" sz="2000"/>
              <a:t>Viernes – un ministerio o misión</a:t>
            </a:r>
          </a:p>
          <a:p>
            <a:pPr marL="571500" indent="-571500" algn="l"/>
            <a:r>
              <a:rPr lang="es-PE" sz="2000"/>
              <a:t>Sábado – una familia misionera</a:t>
            </a:r>
            <a:endParaRPr lang="en-US" sz="2000"/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5791200" y="228600"/>
            <a:ext cx="220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PE" sz="2000" dirty="0"/>
              <a:t>Necesitan ayuda con la oración en sus vidas</a:t>
            </a:r>
          </a:p>
        </p:txBody>
      </p:sp>
      <p:pic>
        <p:nvPicPr>
          <p:cNvPr id="1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44560" y="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33"/>
          <a:stretch>
            <a:fillRect/>
          </a:stretch>
        </p:blipFill>
        <p:spPr bwMode="auto">
          <a:xfrm>
            <a:off x="7463592" y="4638675"/>
            <a:ext cx="1685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91589"/>
            <a:ext cx="91440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91400" y="152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/>
              <a:t>Parte 2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534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+mj-lt"/>
              <a:buAutoNum type="arabicPeriod"/>
            </a:pPr>
            <a:r>
              <a:rPr lang="es-PE" sz="2500" b="1" dirty="0" smtClean="0"/>
              <a:t>Si somos una familia ¿Qué cosas debemos tomar en cuenta?</a:t>
            </a:r>
            <a:endParaRPr lang="en-US" sz="2500" b="1" dirty="0" smtClean="0"/>
          </a:p>
          <a:p>
            <a:pPr marL="346075" indent="-346075">
              <a:buFont typeface="+mj-lt"/>
              <a:buAutoNum type="arabicPeriod"/>
            </a:pPr>
            <a:r>
              <a:rPr lang="es-PE" sz="2500" b="1" dirty="0" smtClean="0">
                <a:solidFill>
                  <a:schemeClr val="tx2">
                    <a:lumMod val="75000"/>
                  </a:schemeClr>
                </a:solidFill>
              </a:rPr>
              <a:t>Si soy </a:t>
            </a:r>
            <a:r>
              <a:rPr lang="es-PE" sz="2500" b="1" dirty="0" err="1" smtClean="0">
                <a:solidFill>
                  <a:schemeClr val="tx2">
                    <a:lumMod val="75000"/>
                  </a:schemeClr>
                </a:solidFill>
              </a:rPr>
              <a:t>solter@</a:t>
            </a:r>
            <a:r>
              <a:rPr lang="es-PE" sz="2500" b="1" dirty="0" smtClean="0">
                <a:solidFill>
                  <a:schemeClr val="tx2">
                    <a:lumMod val="75000"/>
                  </a:schemeClr>
                </a:solidFill>
              </a:rPr>
              <a:t> ¿Qué cosas debo tomar en cuenta?</a:t>
            </a:r>
            <a:endParaRPr lang="en-US" sz="2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6075" indent="-346075">
              <a:buFont typeface="+mj-lt"/>
              <a:buAutoNum type="arabicPeriod"/>
            </a:pPr>
            <a:r>
              <a:rPr lang="es-PE" sz="2500" b="1" dirty="0" smtClean="0"/>
              <a:t>Si tengo un llamado para ir a un país de acceso cerrado al Evangelio ¿Qué cosas debo tomar en cuenta?</a:t>
            </a:r>
          </a:p>
          <a:p>
            <a:pPr marL="346075" indent="-346075">
              <a:buFont typeface="+mj-lt"/>
              <a:buAutoNum type="arabicPeriod"/>
            </a:pPr>
            <a:r>
              <a:rPr lang="es-PE" sz="2500" b="1" dirty="0" smtClean="0">
                <a:solidFill>
                  <a:schemeClr val="tx2">
                    <a:lumMod val="75000"/>
                  </a:schemeClr>
                </a:solidFill>
              </a:rPr>
              <a:t>¿Qué cosas debo tomar en cuenta para hacer mi presupuesto para el campo?   </a:t>
            </a:r>
            <a:endParaRPr lang="en-US" sz="2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6075" indent="-346075">
              <a:buFont typeface="+mj-lt"/>
              <a:buAutoNum type="arabicPeriod"/>
            </a:pPr>
            <a:r>
              <a:rPr lang="es-PE" sz="2500" b="1" dirty="0" smtClean="0"/>
              <a:t>¿Qué pasará conmigo si estoy en medio de una guerra o un desastre natural en el campo?</a:t>
            </a:r>
            <a:endParaRPr lang="en-US" sz="2500" b="1" dirty="0" smtClean="0"/>
          </a:p>
          <a:p>
            <a:pPr marL="346075" indent="-346075">
              <a:buFont typeface="+mj-lt"/>
              <a:buAutoNum type="arabicPeriod"/>
            </a:pPr>
            <a:r>
              <a:rPr lang="es-PE" sz="2500" b="1" dirty="0" smtClean="0">
                <a:solidFill>
                  <a:schemeClr val="tx2">
                    <a:lumMod val="75000"/>
                  </a:schemeClr>
                </a:solidFill>
              </a:rPr>
              <a:t>¿Aceptan a personas divorciadas para ser misioneros?</a:t>
            </a:r>
          </a:p>
          <a:p>
            <a:pPr marL="346075" indent="-346075">
              <a:buFont typeface="+mj-lt"/>
              <a:buAutoNum type="arabicPeriod"/>
            </a:pPr>
            <a:r>
              <a:rPr lang="es-PE" sz="2500" b="1" dirty="0" smtClean="0"/>
              <a:t>¿Cuál es la edad mínima y máxima para poder ser </a:t>
            </a:r>
            <a:br>
              <a:rPr lang="es-PE" sz="2500" b="1" dirty="0" smtClean="0"/>
            </a:br>
            <a:r>
              <a:rPr lang="es-PE" sz="2500" b="1" dirty="0" smtClean="0"/>
              <a:t>aceptado como misionero?</a:t>
            </a:r>
          </a:p>
          <a:p>
            <a:pPr marL="346075" indent="-346075">
              <a:buFont typeface="+mj-lt"/>
              <a:buAutoNum type="arabicPeriod"/>
            </a:pPr>
            <a:r>
              <a:rPr lang="es-PE" sz="2500" b="1" dirty="0" smtClean="0">
                <a:solidFill>
                  <a:schemeClr val="tx2">
                    <a:lumMod val="75000"/>
                  </a:schemeClr>
                </a:solidFill>
              </a:rPr>
              <a:t>¿Cómo puedo garantizar mi asistencia médica </a:t>
            </a:r>
            <a:br>
              <a:rPr lang="es-PE" sz="25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PE" sz="2500" b="1" dirty="0" smtClean="0">
                <a:solidFill>
                  <a:schemeClr val="tx2">
                    <a:lumMod val="75000"/>
                  </a:schemeClr>
                </a:solidFill>
              </a:rPr>
              <a:t>en el campo?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rial Black" pitchFamily="34" charset="0"/>
              </a:rPr>
              <a:t>Preguntas </a:t>
            </a:r>
            <a:r>
              <a:rPr lang="es-ES" sz="2800" dirty="0" smtClean="0">
                <a:latin typeface="Arial Black" pitchFamily="34" charset="0"/>
              </a:rPr>
              <a:t>en el proceso misionero</a:t>
            </a:r>
            <a:endParaRPr lang="en-US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1800" y="4305300"/>
            <a:ext cx="2552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467600" y="838200"/>
            <a:ext cx="1524000" cy="4654588"/>
            <a:chOff x="7531970" y="679412"/>
            <a:chExt cx="1296806" cy="449669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55576">
              <a:off x="7618371" y="4489872"/>
              <a:ext cx="316235" cy="68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697194">
              <a:off x="7531970" y="3948536"/>
              <a:ext cx="240186" cy="610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2205">
              <a:off x="7931683" y="3192649"/>
              <a:ext cx="306357" cy="708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823">
              <a:off x="7665523" y="2794716"/>
              <a:ext cx="232683" cy="630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17186">
              <a:off x="8148038" y="2154795"/>
              <a:ext cx="316235" cy="68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858804">
              <a:off x="8044647" y="1765121"/>
              <a:ext cx="240186" cy="610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17186">
              <a:off x="8512541" y="1069085"/>
              <a:ext cx="316235" cy="68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858804">
              <a:off x="8409150" y="679412"/>
              <a:ext cx="240186" cy="610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4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544560" y="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68912"/>
            <a:ext cx="64008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Black" pitchFamily="34" charset="0"/>
              </a:rPr>
              <a:t>Preguntas </a:t>
            </a:r>
            <a:br>
              <a:rPr lang="es-ES" sz="2000" dirty="0" smtClean="0">
                <a:latin typeface="Arial Black" pitchFamily="34" charset="0"/>
              </a:rPr>
            </a:br>
            <a:r>
              <a:rPr lang="es-ES" sz="1200" dirty="0" smtClean="0">
                <a:latin typeface="Arial Black" pitchFamily="34" charset="0"/>
              </a:rPr>
              <a:t>en el proceso misionero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92" y="36097"/>
            <a:ext cx="6324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PE" sz="2400" b="1" dirty="0" smtClean="0">
                <a:solidFill>
                  <a:schemeClr val="tx2">
                    <a:lumMod val="75000"/>
                  </a:schemeClr>
                </a:solidFill>
              </a:rPr>
              <a:t>Tengo un llamado misionero ¿Qué puedo hacer?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7543800" cy="517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buFont typeface="Wingdings" pitchFamily="2" charset="2"/>
              <a:buChar char="ü"/>
            </a:pPr>
            <a:r>
              <a:rPr lang="es-PE" sz="3200" b="1" dirty="0" smtClean="0"/>
              <a:t>Ora </a:t>
            </a:r>
            <a:r>
              <a:rPr lang="es-PE" sz="2800" b="1" dirty="0"/>
              <a:t>para que Dios </a:t>
            </a:r>
            <a:r>
              <a:rPr lang="es-PE" sz="3200" b="1" dirty="0"/>
              <a:t>confirme </a:t>
            </a:r>
            <a:r>
              <a:rPr lang="es-PE" sz="2800" b="1" dirty="0"/>
              <a:t>tu llamado </a:t>
            </a:r>
            <a:endParaRPr lang="en-US" sz="2800" b="1" dirty="0"/>
          </a:p>
          <a:p>
            <a:pPr lvl="0">
              <a:spcBef>
                <a:spcPts val="1400"/>
              </a:spcBef>
              <a:buFont typeface="Wingdings" pitchFamily="2" charset="2"/>
              <a:buChar char="ü"/>
            </a:pPr>
            <a:r>
              <a:rPr lang="es-PE" sz="3200" b="1" dirty="0">
                <a:solidFill>
                  <a:schemeClr val="tx2">
                    <a:lumMod val="75000"/>
                  </a:schemeClr>
                </a:solidFill>
              </a:rPr>
              <a:t>Ora </a:t>
            </a:r>
            <a:r>
              <a:rPr lang="es-PE" sz="2800" b="1" dirty="0">
                <a:solidFill>
                  <a:schemeClr val="tx2">
                    <a:lumMod val="75000"/>
                  </a:schemeClr>
                </a:solidFill>
              </a:rPr>
              <a:t>por el </a:t>
            </a:r>
            <a:r>
              <a:rPr lang="es-PE" sz="3200" b="1" dirty="0">
                <a:solidFill>
                  <a:schemeClr val="tx2">
                    <a:lumMod val="75000"/>
                  </a:schemeClr>
                </a:solidFill>
              </a:rPr>
              <a:t>lugar </a:t>
            </a:r>
            <a:r>
              <a:rPr lang="es-PE" sz="2800" b="1" dirty="0">
                <a:solidFill>
                  <a:schemeClr val="tx2">
                    <a:lumMod val="75000"/>
                  </a:schemeClr>
                </a:solidFill>
              </a:rPr>
              <a:t>donde quieres servir.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1400"/>
              </a:spcBef>
              <a:buFont typeface="Wingdings" pitchFamily="2" charset="2"/>
              <a:buChar char="ü"/>
            </a:pPr>
            <a:r>
              <a:rPr lang="es-PE" sz="3200" b="1" dirty="0"/>
              <a:t>Comparte </a:t>
            </a:r>
            <a:r>
              <a:rPr lang="es-PE" sz="2800" b="1" dirty="0"/>
              <a:t>con tu pastor, padres y líderes acerca de tu llamado misionero. </a:t>
            </a:r>
            <a:endParaRPr lang="en-US" sz="2800" b="1" dirty="0"/>
          </a:p>
          <a:p>
            <a:pPr lvl="0">
              <a:spcBef>
                <a:spcPts val="1400"/>
              </a:spcBef>
              <a:buFont typeface="Wingdings" pitchFamily="2" charset="2"/>
              <a:buChar char="ü"/>
            </a:pPr>
            <a:r>
              <a:rPr lang="es-PE" sz="3200" b="1" dirty="0">
                <a:solidFill>
                  <a:schemeClr val="tx2">
                    <a:lumMod val="75000"/>
                  </a:schemeClr>
                </a:solidFill>
              </a:rPr>
              <a:t>Prepárate </a:t>
            </a:r>
            <a:r>
              <a:rPr lang="es-PE" sz="2800" b="1" dirty="0">
                <a:solidFill>
                  <a:schemeClr val="tx2">
                    <a:lumMod val="75000"/>
                  </a:schemeClr>
                </a:solidFill>
              </a:rPr>
              <a:t>integralmente </a:t>
            </a:r>
            <a:r>
              <a:rPr lang="es-PE" sz="2400" b="1" dirty="0">
                <a:solidFill>
                  <a:schemeClr val="tx2">
                    <a:lumMod val="75000"/>
                  </a:schemeClr>
                </a:solidFill>
              </a:rPr>
              <a:t>(en el área </a:t>
            </a:r>
            <a:r>
              <a:rPr lang="es-PE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PE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PE" sz="2400" b="1" dirty="0" smtClean="0">
                <a:solidFill>
                  <a:schemeClr val="tx2">
                    <a:lumMod val="75000"/>
                  </a:schemeClr>
                </a:solidFill>
              </a:rPr>
              <a:t>profesional</a:t>
            </a:r>
            <a:r>
              <a:rPr lang="es-PE" sz="2400" b="1" dirty="0">
                <a:solidFill>
                  <a:schemeClr val="tx2">
                    <a:lumMod val="75000"/>
                  </a:schemeClr>
                </a:solidFill>
              </a:rPr>
              <a:t>, bíblica, misionera, de idiomas, etc.)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1400"/>
              </a:spcBef>
              <a:buFont typeface="Wingdings" pitchFamily="2" charset="2"/>
              <a:buChar char="ü"/>
            </a:pPr>
            <a:r>
              <a:rPr lang="es-PE" sz="3200" b="1" dirty="0"/>
              <a:t>Participa </a:t>
            </a:r>
            <a:r>
              <a:rPr lang="es-PE" sz="2800" b="1" dirty="0"/>
              <a:t>en una </a:t>
            </a:r>
            <a:r>
              <a:rPr lang="es-PE" sz="2800" b="1" dirty="0" smtClean="0"/>
              <a:t>experiencias misioneras. </a:t>
            </a:r>
            <a:endParaRPr lang="en-US" sz="2800" b="1" dirty="0"/>
          </a:p>
          <a:p>
            <a:pPr lvl="0">
              <a:spcBef>
                <a:spcPts val="1400"/>
              </a:spcBef>
              <a:buFont typeface="Wingdings" pitchFamily="2" charset="2"/>
              <a:buChar char="ü"/>
            </a:pPr>
            <a:r>
              <a:rPr lang="es-PE" sz="3200" b="1" dirty="0">
                <a:solidFill>
                  <a:schemeClr val="tx2">
                    <a:lumMod val="75000"/>
                  </a:schemeClr>
                </a:solidFill>
              </a:rPr>
              <a:t>Busca </a:t>
            </a:r>
            <a:r>
              <a:rPr lang="es-PE" sz="2800" b="1" dirty="0">
                <a:solidFill>
                  <a:schemeClr val="tx2">
                    <a:lumMod val="75000"/>
                  </a:schemeClr>
                </a:solidFill>
              </a:rPr>
              <a:t>varias agencias misioneras que se ajusten al tipo de ministerio que quieres realizar</a:t>
            </a:r>
            <a:r>
              <a:rPr lang="es-PE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772400" y="6019800"/>
            <a:ext cx="11430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Parte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3820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i="1" u="sng" dirty="0" smtClean="0"/>
              <a:t>Si Dios te ha llamado a las misiones…. </a:t>
            </a:r>
            <a:r>
              <a:rPr lang="es-CL" sz="3200" b="1" i="1" u="sng" dirty="0" smtClean="0"/>
              <a:t>¡Prepárate! </a:t>
            </a:r>
            <a:endParaRPr lang="es-CL" sz="2000" dirty="0" smtClean="0"/>
          </a:p>
          <a:p>
            <a:pPr lvl="0">
              <a:spcBef>
                <a:spcPts val="700"/>
              </a:spcBef>
            </a:pPr>
            <a:endParaRPr lang="es-CL" sz="1050" b="1" dirty="0" smtClean="0"/>
          </a:p>
          <a:p>
            <a:pPr lvl="0">
              <a:spcBef>
                <a:spcPts val="700"/>
              </a:spcBef>
            </a:pPr>
            <a:r>
              <a:rPr lang="es-CL" sz="2800" b="1" dirty="0" smtClean="0"/>
              <a:t>Teológicamente</a:t>
            </a:r>
            <a:r>
              <a:rPr lang="es-CL" sz="2800" dirty="0" smtClean="0"/>
              <a:t>: </a:t>
            </a:r>
            <a:r>
              <a:rPr lang="es-CL" sz="2400" dirty="0" smtClean="0"/>
              <a:t>No puedes proclamar lo que no sabes. No basta con tener mucho conocimiento bíblico, debes practicarlo. </a:t>
            </a:r>
          </a:p>
          <a:p>
            <a:pPr lvl="0">
              <a:spcBef>
                <a:spcPts val="700"/>
              </a:spcBef>
            </a:pPr>
            <a:r>
              <a:rPr lang="es-CL" sz="2800" b="1" dirty="0" smtClean="0">
                <a:solidFill>
                  <a:schemeClr val="tx2">
                    <a:lumMod val="75000"/>
                  </a:schemeClr>
                </a:solidFill>
              </a:rPr>
              <a:t>Espiritualmente</a:t>
            </a:r>
            <a:r>
              <a:rPr lang="es-CL" sz="2800" dirty="0" smtClean="0"/>
              <a:t>: </a:t>
            </a:r>
            <a:r>
              <a:rPr lang="es-CL" sz="2400" dirty="0" smtClean="0"/>
              <a:t>Desarrolla una fuerte intimidad con Dios y dependencia del Espíritu Santo. Enfrentarás una guerra espiritual así que, recuerda que es vital la cobertura en oración. </a:t>
            </a:r>
          </a:p>
          <a:p>
            <a:pPr lvl="0">
              <a:spcBef>
                <a:spcPts val="700"/>
              </a:spcBef>
            </a:pPr>
            <a:r>
              <a:rPr lang="es-CL" sz="2800" b="1" dirty="0" smtClean="0"/>
              <a:t>Culturalmente</a:t>
            </a:r>
            <a:r>
              <a:rPr lang="es-CL" sz="2800" dirty="0" smtClean="0"/>
              <a:t>: </a:t>
            </a:r>
            <a:r>
              <a:rPr lang="es-CL" sz="2400" dirty="0" smtClean="0"/>
              <a:t>conocer los rasgos y característica del lugar en el que te  vas a desarrollar como misionero. </a:t>
            </a:r>
          </a:p>
          <a:p>
            <a:pPr lvl="0">
              <a:spcBef>
                <a:spcPts val="700"/>
              </a:spcBef>
            </a:pPr>
            <a:r>
              <a:rPr lang="es-CL" sz="2800" b="1" dirty="0" smtClean="0">
                <a:solidFill>
                  <a:schemeClr val="tx2">
                    <a:lumMod val="75000"/>
                  </a:schemeClr>
                </a:solidFill>
              </a:rPr>
              <a:t>Emocionalmente</a:t>
            </a:r>
            <a:r>
              <a:rPr lang="es-CL" sz="28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CL" sz="2400" dirty="0" smtClean="0"/>
              <a:t>debes saber de antemano que estarás solo y sin las relaciones que tenías antes de salir de tu país y cultura. Prepárate.</a:t>
            </a:r>
          </a:p>
          <a:p>
            <a:pPr lvl="0">
              <a:spcBef>
                <a:spcPts val="700"/>
              </a:spcBef>
            </a:pPr>
            <a:r>
              <a:rPr lang="es-CL" sz="2800" b="1" dirty="0" smtClean="0"/>
              <a:t>Eclesiásticamente</a:t>
            </a:r>
            <a:r>
              <a:rPr lang="es-CL" sz="2800" dirty="0" smtClean="0"/>
              <a:t>: T</a:t>
            </a:r>
            <a:r>
              <a:rPr lang="es-CL" sz="2400" dirty="0" smtClean="0"/>
              <a:t>u participación en diferentes ministerios de la iglesia te preparará para el campo misionero.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44560" y="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8912"/>
            <a:ext cx="64008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 Black" pitchFamily="34" charset="0"/>
              </a:rPr>
              <a:t>Preguntas </a:t>
            </a:r>
            <a:br>
              <a:rPr lang="es-ES" sz="2000" dirty="0" smtClean="0">
                <a:latin typeface="Arial Black" pitchFamily="34" charset="0"/>
              </a:rPr>
            </a:br>
            <a:r>
              <a:rPr lang="es-ES" sz="1200" dirty="0" smtClean="0">
                <a:latin typeface="Arial Black" pitchFamily="34" charset="0"/>
              </a:rPr>
              <a:t>en el proceso misionero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PE" sz="2800" b="1" dirty="0" smtClean="0"/>
              <a:t>¿Cómo levanto apoyo? </a:t>
            </a:r>
            <a:endParaRPr lang="es-PE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1" y="890336"/>
            <a:ext cx="2655592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62000" y="121920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Lo ideal es construir una plataforma de envío, en donde se involucre primero tu pastor y se invite a otras iglesias a participar. </a:t>
            </a:r>
          </a:p>
          <a:p>
            <a:pPr algn="ctr"/>
            <a:endParaRPr lang="es-ES_tradnl" sz="2800" dirty="0" smtClean="0"/>
          </a:p>
          <a:p>
            <a:pPr algn="ctr"/>
            <a:r>
              <a:rPr lang="es-ES_tradnl" sz="2800" dirty="0" smtClean="0"/>
              <a:t>Es un proyecto en conjunto, no sólo tu iglesia aporta, sino varias. Entre más iglesias lo hagan es mejor. 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64770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i="1" dirty="0" smtClean="0"/>
              <a:t>Gratis bajar de misionessim.org</a:t>
            </a:r>
            <a:endParaRPr lang="es-CL" sz="1400" b="1" i="1" dirty="0"/>
          </a:p>
        </p:txBody>
      </p:sp>
      <p:pic>
        <p:nvPicPr>
          <p:cNvPr id="1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44560" y="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nes 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951274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i="1" u="sng" dirty="0" smtClean="0"/>
              <a:t>Obstáculos </a:t>
            </a:r>
            <a:r>
              <a:rPr lang="es-PE" sz="5400" b="1" i="1" dirty="0" smtClean="0"/>
              <a:t>  </a:t>
            </a:r>
          </a:p>
          <a:p>
            <a:r>
              <a:rPr lang="es-PE" sz="5400" b="1" dirty="0" smtClean="0"/>
              <a:t>Piedras En el Camino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nes 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 smtClean="0"/>
              <a:t>Una puerta cerrada</a:t>
            </a:r>
            <a:endParaRPr lang="en-US" sz="3600" b="1" dirty="0" smtClean="0"/>
          </a:p>
          <a:p>
            <a:r>
              <a:rPr lang="es-ES_tradnl" sz="2400" b="1" dirty="0" smtClean="0"/>
              <a:t>Quizá tu iglesia no tiene visión misionera. Y como consecuencia no envían misioneros.</a:t>
            </a:r>
            <a:endParaRPr lang="en-US" sz="2400" b="1" dirty="0" smtClean="0"/>
          </a:p>
          <a:p>
            <a:endParaRPr lang="es-ES_tradnl" sz="1400" dirty="0" smtClean="0"/>
          </a:p>
          <a:p>
            <a:pPr algn="r"/>
            <a:r>
              <a:rPr lang="es-ES_tradnl" sz="2800" b="1" dirty="0" smtClean="0"/>
              <a:t>Empieza</a:t>
            </a:r>
            <a:r>
              <a:rPr lang="es-ES_tradnl" sz="2800" dirty="0" smtClean="0"/>
              <a:t> </a:t>
            </a:r>
            <a:r>
              <a:rPr lang="es-ES_tradnl" sz="2400" dirty="0" smtClean="0"/>
              <a:t>a promover el ministerio de misiones, esto ayudará a otros a involucrarse en una nueva visión.</a:t>
            </a:r>
          </a:p>
          <a:p>
            <a:pPr algn="r"/>
            <a:endParaRPr lang="en-US" sz="900" dirty="0" smtClean="0"/>
          </a:p>
          <a:p>
            <a:pPr algn="r"/>
            <a:r>
              <a:rPr lang="es-ES_tradnl" sz="2800" b="1" dirty="0" smtClean="0"/>
              <a:t>Ora</a:t>
            </a:r>
            <a:r>
              <a:rPr lang="es-ES_tradnl" sz="2800" dirty="0" smtClean="0"/>
              <a:t> </a:t>
            </a:r>
            <a:r>
              <a:rPr lang="es-ES_tradnl" sz="2400" dirty="0" smtClean="0"/>
              <a:t>que Dios abre las puertas y la iglesia te reconozca como un potencial misionero y se identificarán contigo.</a:t>
            </a:r>
            <a:endParaRPr lang="en-US" sz="2400" dirty="0"/>
          </a:p>
        </p:txBody>
      </p:sp>
      <p:pic>
        <p:nvPicPr>
          <p:cNvPr id="3074" name="Picture 2" descr="C:\Users\Chris\Desktop\SIM SP Comm\fotos\imagines\1piedraigles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457123"/>
            <a:ext cx="5486400" cy="2400877"/>
          </a:xfrm>
          <a:prstGeom prst="rect">
            <a:avLst/>
          </a:prstGeom>
          <a:noFill/>
        </p:spPr>
      </p:pic>
      <p:pic>
        <p:nvPicPr>
          <p:cNvPr id="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44561" y="609600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\Desktop\SIM SP Comm\fotos\imagines\1piedrafinan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600014"/>
            <a:ext cx="5333999" cy="233418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838200"/>
            <a:ext cx="8077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 smtClean="0"/>
              <a:t>Falta de recursos</a:t>
            </a:r>
            <a:endParaRPr lang="en-US" sz="3600" b="1" dirty="0" smtClean="0"/>
          </a:p>
          <a:p>
            <a:r>
              <a:rPr lang="es-ES_tradnl" sz="2400" b="1" dirty="0" smtClean="0"/>
              <a:t>Las finanzas son los medios para ir al campo, pues de esto depende que puedas establecerte en el lugar y trabajar el proyecto misionero. </a:t>
            </a:r>
          </a:p>
          <a:p>
            <a:endParaRPr lang="es-ES_tradnl" sz="2400" dirty="0" smtClean="0"/>
          </a:p>
          <a:p>
            <a:pPr algn="r"/>
            <a:r>
              <a:rPr lang="es-ES_tradnl" sz="2400" dirty="0" smtClean="0"/>
              <a:t>Es parte del ministerio y debe considerarse como </a:t>
            </a:r>
            <a:br>
              <a:rPr lang="es-ES_tradnl" sz="2400" dirty="0" smtClean="0"/>
            </a:br>
            <a:r>
              <a:rPr lang="es-ES_tradnl" sz="2400" dirty="0" smtClean="0"/>
              <a:t>un tema para </a:t>
            </a:r>
            <a:r>
              <a:rPr lang="es-ES_tradnl" sz="2800" b="1" dirty="0" smtClean="0"/>
              <a:t>educar</a:t>
            </a:r>
            <a:r>
              <a:rPr lang="es-ES_tradnl" sz="2800" dirty="0" smtClean="0"/>
              <a:t> </a:t>
            </a:r>
            <a:r>
              <a:rPr lang="es-ES_tradnl" sz="2400" dirty="0" smtClean="0"/>
              <a:t>a la iglesia. </a:t>
            </a:r>
            <a:endParaRPr lang="en-US" sz="2400" dirty="0" smtClean="0"/>
          </a:p>
          <a:p>
            <a:pPr algn="r"/>
            <a:r>
              <a:rPr lang="es-ES_tradnl" sz="2800" b="1" dirty="0" smtClean="0"/>
              <a:t>Tu rol </a:t>
            </a:r>
            <a:r>
              <a:rPr lang="es-ES_tradnl" sz="2400" dirty="0" smtClean="0"/>
              <a:t>puede iniciarse informando y preparando </a:t>
            </a:r>
            <a:br>
              <a:rPr lang="es-ES_tradnl" sz="2400" dirty="0" smtClean="0"/>
            </a:br>
            <a:r>
              <a:rPr lang="es-ES_tradnl" sz="2400" dirty="0" smtClean="0"/>
              <a:t>a la iglesia en finanzas para misiones. </a:t>
            </a:r>
            <a:endParaRPr lang="en-US" sz="2400" dirty="0" smtClean="0"/>
          </a:p>
        </p:txBody>
      </p:sp>
      <p:pic>
        <p:nvPicPr>
          <p:cNvPr id="4" name="Picture 3" descr="stones cop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44561" y="609600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nes 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026" name="Picture 2" descr="C:\Users\Chris\Desktop\SIM SP Comm\fotos\imagines\1piedrafamil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0518"/>
            <a:ext cx="6096000" cy="26676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941725"/>
            <a:ext cx="8534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 smtClean="0"/>
              <a:t>Rompiendo un fuerte Lazo</a:t>
            </a:r>
            <a:endParaRPr lang="en-US" sz="3600" b="1" dirty="0" smtClean="0"/>
          </a:p>
          <a:p>
            <a:r>
              <a:rPr lang="es-ES_tradnl" sz="2400" b="1" dirty="0" smtClean="0"/>
              <a:t>A veces tener lazos muy fuertes con la familia impide separarte de ella. </a:t>
            </a:r>
          </a:p>
          <a:p>
            <a:endParaRPr lang="en-US" sz="1600" dirty="0" smtClean="0"/>
          </a:p>
          <a:p>
            <a:pPr algn="r"/>
            <a:r>
              <a:rPr lang="es-ES_tradnl" sz="2800" b="1" dirty="0" smtClean="0"/>
              <a:t>Hacerles saber </a:t>
            </a:r>
            <a:r>
              <a:rPr lang="es-ES_tradnl" sz="2400" dirty="0" smtClean="0"/>
              <a:t>que Dios ha preparado un camino y que lo ha diseñado con un propósito para tu vida. </a:t>
            </a:r>
            <a:endParaRPr lang="en-US" sz="2400" dirty="0" smtClean="0"/>
          </a:p>
          <a:p>
            <a:pPr algn="r"/>
            <a:r>
              <a:rPr lang="es-ES_tradnl" sz="2800" b="1" dirty="0" smtClean="0"/>
              <a:t>Prepárate</a:t>
            </a:r>
            <a:r>
              <a:rPr lang="es-ES_tradnl" sz="2400" dirty="0" smtClean="0"/>
              <a:t> estar sin tu familia en el campo. Formar amistades con el equipo, con los hermanos de la iglesia. Sé proactivo e intencional en formar una familia de apoyo donde siervas. </a:t>
            </a:r>
            <a:endParaRPr lang="en-US" sz="2400" dirty="0"/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44561" y="6096001"/>
            <a:ext cx="59943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1231</Words>
  <Application>Microsoft Office PowerPoint</Application>
  <PresentationFormat>On-screen Show (4:3)</PresentationFormat>
  <Paragraphs>187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Chris Conti</cp:lastModifiedBy>
  <cp:revision>90</cp:revision>
  <dcterms:created xsi:type="dcterms:W3CDTF">2011-07-20T17:14:56Z</dcterms:created>
  <dcterms:modified xsi:type="dcterms:W3CDTF">2021-01-22T20:27:05Z</dcterms:modified>
</cp:coreProperties>
</file>