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8" r:id="rId2"/>
    <p:sldId id="259" r:id="rId3"/>
    <p:sldId id="260" r:id="rId4"/>
    <p:sldId id="261" r:id="rId5"/>
    <p:sldId id="264" r:id="rId6"/>
    <p:sldId id="263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54" d="100"/>
          <a:sy n="54" d="100"/>
        </p:scale>
        <p:origin x="91" y="33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4F910-1567-4833-9CA8-430507F3AC8C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34EA0-E29E-4C4F-9BC1-B9BFC9117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1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200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57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91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29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13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598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26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8838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27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471841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37038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29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9946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56667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F0A4BF-E8E8-42A5-B048-D65633A389D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661649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399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32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88771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77338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9866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dirty="0" smtClean="0"/>
              <a:t>God honored them by being in a face-to-face relationship with them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The first humans honored God,  each other, themselves and the earth, living in perfect harmony</a:t>
            </a:r>
          </a:p>
          <a:p>
            <a:pPr>
              <a:spcAft>
                <a:spcPts val="600"/>
              </a:spcAft>
            </a:pPr>
            <a:r>
              <a:rPr lang="en-US" smtClean="0"/>
              <a:t>They were clothed with the honor or glory of God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8DE03-5475-42CB-9F17-7182C1B3B14C}" type="slidenum">
              <a:rPr lang="es-PE" smtClean="0"/>
              <a:t>35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85205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26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97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555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02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51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99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6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5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9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229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2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23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06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87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7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74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9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E1E43-00EA-41C5-A1C2-3F2C5C97C643}" type="datetimeFigureOut">
              <a:rPr lang="en-US" smtClean="0"/>
              <a:t>8/29/2016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C48E8-8FD7-4FEE-8B75-8A590A707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320734" y="1371600"/>
            <a:ext cx="3204266" cy="42862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/>
          <p:cNvSpPr/>
          <p:nvPr/>
        </p:nvSpPr>
        <p:spPr>
          <a:xfrm>
            <a:off x="2667000" y="5657850"/>
            <a:ext cx="6858000" cy="34290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35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2" y="857250"/>
            <a:ext cx="365373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94117" y="2372104"/>
            <a:ext cx="2857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/>
              <a:t>Pasos prácticos para involucrarme en misiones</a:t>
            </a:r>
            <a:endParaRPr lang="es-AR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6496050" y="5690802"/>
            <a:ext cx="26860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Cynthia Sundman</a:t>
            </a:r>
          </a:p>
        </p:txBody>
      </p:sp>
    </p:spTree>
    <p:extLst>
      <p:ext uri="{BB962C8B-B14F-4D97-AF65-F5344CB8AC3E}">
        <p14:creationId xmlns:p14="http://schemas.microsoft.com/office/powerpoint/2010/main" val="194402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139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Entendimiento transcultural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6551" y="2196501"/>
            <a:ext cx="10323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Aprende el lenguaje para utilizarlo</a:t>
            </a:r>
          </a:p>
          <a:p>
            <a:pPr marL="457200" indent="-457200">
              <a:buFont typeface="+mj-lt"/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Estate atento</a:t>
            </a:r>
          </a:p>
          <a:p>
            <a:pPr marL="457200" indent="-457200">
              <a:buFont typeface="+mj-lt"/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Suspende y elimina todo tipo de juicios y etiquetas</a:t>
            </a:r>
          </a:p>
          <a:p>
            <a:pPr marL="457200" indent="-457200">
              <a:buFont typeface="+mj-lt"/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Trata de empatizar</a:t>
            </a:r>
          </a:p>
          <a:p>
            <a:pPr marL="457200" indent="-457200">
              <a:buFont typeface="+mj-lt"/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Reconoce y acepta que la ansiedad es algo </a:t>
            </a:r>
          </a:p>
          <a:p>
            <a:r>
              <a:rPr lang="es-PE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natural y normal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6.   Sé honesto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7.   Trata de involucrarte en la cultura</a:t>
            </a:r>
          </a:p>
        </p:txBody>
      </p:sp>
      <p:pic>
        <p:nvPicPr>
          <p:cNvPr id="6146" name="Picture 2" descr="Image result for cultu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975" y="2870129"/>
            <a:ext cx="285750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37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140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La Cosmovisión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6551" y="2196501"/>
            <a:ext cx="103234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Todas las personas tenemos una cosmovisión, una forma de ver el mundo. Dicha cosmovisión va influenciar en cómo pensamos de la vida, el mundo, de nosotros mismos, la cultura y de Dios.</a:t>
            </a:r>
          </a:p>
          <a:p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Hay que saber cómo llevar el Evangelio de una forma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relevante a las culturas a donde nos vamos.</a:t>
            </a:r>
          </a:p>
        </p:txBody>
      </p:sp>
      <p:pic>
        <p:nvPicPr>
          <p:cNvPr id="8194" name="Picture 2" descr="Image result for cultural shock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133" y="3021148"/>
            <a:ext cx="2847975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2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141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1193873" y="1091263"/>
            <a:ext cx="980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La transformación de la cultura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8242" y="1827376"/>
            <a:ext cx="10323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Evangelio es </a:t>
            </a:r>
            <a:r>
              <a:rPr lang="es-P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supracultural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está por encima de todas las culturas de la tierra.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misionero no debe intentar a reproducir su cultura en la nueva cultura donde esta sirviendo.  La tarea del misionero es restaurar una cultura y no reformarla.</a:t>
            </a:r>
          </a:p>
          <a:p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Ejemplo de la iglesia católica en África.</a:t>
            </a:r>
          </a:p>
          <a:p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Image result for amazon trib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664" y="3359707"/>
            <a:ext cx="4271660" cy="290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22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141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1193873" y="1091263"/>
            <a:ext cx="980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La transformación de la cultura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6551" y="2196501"/>
            <a:ext cx="66801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Cada cultura tiene cosas positivas y negativas.</a:t>
            </a:r>
          </a:p>
          <a:p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podemos respetar prácticas, ideas y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costumbres que violan los principios de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Dios para la humanidad, por más culturales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que estas sean.</a:t>
            </a:r>
          </a:p>
        </p:txBody>
      </p:sp>
      <p:pic>
        <p:nvPicPr>
          <p:cNvPr id="10242" name="Picture 2" descr="Image result for tribal chief wiv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0"/>
          <a:stretch/>
        </p:blipFill>
        <p:spPr bwMode="auto">
          <a:xfrm>
            <a:off x="7986713" y="1830351"/>
            <a:ext cx="3994150" cy="418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1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143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1193873" y="1091263"/>
            <a:ext cx="9804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La Contextualización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6813" y="1846921"/>
            <a:ext cx="332048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Nunca debemos mesclar nuestra cultura con la nueva intentando de ayudar a las personas a aceptar nuestra religión. </a:t>
            </a:r>
          </a:p>
          <a:p>
            <a:endParaRPr lang="es-PE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Ejemplo – los católicos romanos con las Incas.</a:t>
            </a:r>
          </a:p>
        </p:txBody>
      </p:sp>
      <p:pic>
        <p:nvPicPr>
          <p:cNvPr id="11268" name="Picture 4" descr="Image result for saint franscis church cu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9525" y="1974823"/>
            <a:ext cx="24955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Image result for roman catholic jes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413" y="1929960"/>
            <a:ext cx="366712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17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Lo que la contextualización </a:t>
            </a:r>
            <a:r>
              <a:rPr lang="es-P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NO</a:t>
            </a:r>
            <a:r>
              <a:rPr lang="es-PE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es…</a:t>
            </a:r>
            <a:endParaRPr lang="es-PE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cambiar la verdad</a:t>
            </a:r>
          </a:p>
          <a:p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vitar decir toda la verdad</a:t>
            </a:r>
          </a:p>
          <a:p>
            <a:endParaRPr lang="es-PE" dirty="0"/>
          </a:p>
        </p:txBody>
      </p:sp>
      <p:pic>
        <p:nvPicPr>
          <p:cNvPr id="4098" name="Picture 2" descr="https://www.icr.org/i/articles/af/capitulating_w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674936"/>
            <a:ext cx="9199538" cy="325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88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El evangelio 3D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structura para contextualizar el evangelio para el oyente, según su trasfondo y cultura</a:t>
            </a:r>
          </a:p>
          <a:p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3 Dimensiones/Paradigmas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culpa e inocencia (la ley)</a:t>
            </a:r>
          </a:p>
          <a:p>
            <a:pPr lvl="1"/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emor y poder (espíritus)</a:t>
            </a:r>
          </a:p>
          <a:p>
            <a:pPr lvl="1"/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ergüenza y honor (comunidad)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9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Culpa e Inocencia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50" name="Picture 2" descr="https://everyrecordtellsastory.files.wordpress.com/2013/09/a-judges-gavel-judge-cour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00"/>
          <a:stretch/>
        </p:blipFill>
        <p:spPr bwMode="auto">
          <a:xfrm>
            <a:off x="8485535" y="2586038"/>
            <a:ext cx="338261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952500" y="1871662"/>
            <a:ext cx="6248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se enfoca en la ley</a:t>
            </a: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lo correcto y lo malo son muy claros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Los Católicos</a:t>
            </a: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Las Sectas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Versículo clave – Romanos 6:23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ejemplo: el semáforo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Temor y Poder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074" name="Picture 2" descr="http://static.guim.co.uk/sys-images/Guardian/Pix/pictures/2011/10/6/1317921196265/Peruvian-shaman-Pedro-Tan-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155" y="3943351"/>
            <a:ext cx="4493342" cy="269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76313" y="1690688"/>
            <a:ext cx="8534400" cy="4351338"/>
          </a:xfrm>
        </p:spPr>
        <p:txBody>
          <a:bodyPr>
            <a:normAutofit/>
          </a:bodyPr>
          <a:lstStyle/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 enfoca en los espíritus y poderes del mundo</a:t>
            </a: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odos usan su poder para controlar a los demás</a:t>
            </a:r>
          </a:p>
          <a:p>
            <a:pPr marL="0" indent="0">
              <a:buNone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Los Animistas</a:t>
            </a:r>
          </a:p>
          <a:p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Versículo clave – Romanos 1:25</a:t>
            </a:r>
          </a:p>
          <a:p>
            <a:pPr marL="0" indent="0">
              <a:buNone/>
            </a:pP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jemplo: la brujería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30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Vergüenza y Honor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831" y="3181351"/>
            <a:ext cx="4528138" cy="3276599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009650" y="1690688"/>
            <a:ext cx="8305800" cy="4351338"/>
          </a:xfrm>
        </p:spPr>
        <p:txBody>
          <a:bodyPr>
            <a:normAutofit fontScale="85000" lnSpcReduction="20000"/>
          </a:bodyPr>
          <a:lstStyle/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la comunidad determina si estoy en una posición de </a:t>
            </a:r>
          </a:p>
          <a:p>
            <a:pPr marL="0" indent="0">
              <a:buNone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honor o vergüenza </a:t>
            </a:r>
          </a:p>
          <a:p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i comunidad me puede expulsar si traigo vergüenza </a:t>
            </a:r>
          </a:p>
          <a:p>
            <a:pPr marL="0" indent="0">
              <a:buNone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al grupo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Los musulmanes</a:t>
            </a: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Los Budistas</a:t>
            </a:r>
          </a:p>
          <a:p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Versículo clave – Lucas 15:32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jemplo: el padre y sus hijos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38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67000" y="857250"/>
            <a:ext cx="6858000" cy="51435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pic>
        <p:nvPicPr>
          <p:cNvPr id="4099" name="Picture 6" descr="http://i264.photobucket.com/albums/ii180/TaylorTiburon/TaylorsEyeWorldKilbyStyl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0" y="1600201"/>
            <a:ext cx="6858000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38450" y="723749"/>
            <a:ext cx="6457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S" sz="6000" b="1" dirty="0"/>
              <a:t>Te toca a ti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38450" y="5184796"/>
            <a:ext cx="64579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4500" b="1" dirty="0"/>
              <a:t>Tu parte </a:t>
            </a:r>
          </a:p>
        </p:txBody>
      </p:sp>
    </p:spTree>
    <p:extLst>
      <p:ext uri="{BB962C8B-B14F-4D97-AF65-F5344CB8AC3E}">
        <p14:creationId xmlns:p14="http://schemas.microsoft.com/office/powerpoint/2010/main" val="297146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católica: </a:t>
            </a:r>
            <a:b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culpa e inocencia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7" y="1909763"/>
            <a:ext cx="8229600" cy="4525963"/>
          </a:xfrm>
        </p:spPr>
        <p:txBody>
          <a:bodyPr>
            <a:norm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Es basada en obras: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 Cada persona debe hacer buenas obras para merecer la vida eterna. Como no tienen seguridad de la vida eterna, los católicos viven en mucha incertidumbre de que les va a pasar cuando mueran.</a:t>
            </a:r>
          </a:p>
          <a:p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Las autoridades </a:t>
            </a:r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religiosas</a:t>
            </a:r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son los intermedios entre la persona y Dios y pueden perdonar los pecados haciendo a la persona hacer penitencias.</a:t>
            </a:r>
            <a:endParaRPr lang="es-P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PE" dirty="0" smtClean="0"/>
          </a:p>
          <a:p>
            <a:endParaRPr lang="es-P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1524000" y="5795272"/>
            <a:ext cx="1657350" cy="10627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3181350" y="5795272"/>
            <a:ext cx="1657350" cy="10627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4838700" y="5795272"/>
            <a:ext cx="1657350" cy="10627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6496050" y="5795272"/>
            <a:ext cx="1657350" cy="10627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8153400" y="5795272"/>
            <a:ext cx="1657350" cy="10627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76" b="12500"/>
          <a:stretch/>
        </p:blipFill>
        <p:spPr>
          <a:xfrm>
            <a:off x="9810750" y="5795272"/>
            <a:ext cx="857250" cy="10627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0" y="5795272"/>
            <a:ext cx="1657350" cy="10627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10534650" y="5795272"/>
            <a:ext cx="1657350" cy="10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católica: </a:t>
            </a:r>
            <a:b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culpa e inocencia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1524000" y="5795272"/>
            <a:ext cx="1657350" cy="10627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3181350" y="5795272"/>
            <a:ext cx="1657350" cy="10627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4838700" y="5795272"/>
            <a:ext cx="1657350" cy="10627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6496050" y="5795272"/>
            <a:ext cx="1657350" cy="10627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8153400" y="5795272"/>
            <a:ext cx="1657350" cy="10627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76" b="12500"/>
          <a:stretch/>
        </p:blipFill>
        <p:spPr>
          <a:xfrm>
            <a:off x="9810750" y="5795272"/>
            <a:ext cx="857250" cy="1062728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47725" y="1837634"/>
            <a:ext cx="8229600" cy="4525963"/>
          </a:xfrm>
        </p:spPr>
        <p:txBody>
          <a:bodyPr>
            <a:norm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7 sacramentos: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La persona debe cumplir los sacramentos de la iglesia para ser salvo.</a:t>
            </a:r>
          </a:p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santos y vírgenes: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 son honrados y hay que rendir almenajes y orar a ellos.</a:t>
            </a:r>
          </a:p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familias: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 Las tradiciones familiares son celebrados dentro de las familias.</a:t>
            </a:r>
          </a:p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Su motivación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– cuando peque se siente culpable y tiene que hacer alguna penitencia para sentirse inocente.</a:t>
            </a:r>
            <a:endParaRPr lang="es-P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0" y="5795272"/>
            <a:ext cx="1657350" cy="106272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10525125" y="5795272"/>
            <a:ext cx="1657350" cy="10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animista: </a:t>
            </a:r>
            <a:b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temor y poder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6926"/>
            <a:ext cx="8229600" cy="4525963"/>
          </a:xfrm>
        </p:spPr>
        <p:txBody>
          <a:bodyPr>
            <a:norm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poderes: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 Los poderes y dioses tienen poder sobre las personas y la naturaleza. Ellos pueden bendecir 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 maldecir. Te pueden dar salud o enfermedades. Pueden bendecir tus cosechas y animales o destruiros.</a:t>
            </a:r>
          </a:p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dioses: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Cada elemento de la naturaleza es un dios y debe ser temido y honrado.</a:t>
            </a:r>
            <a:endParaRPr lang="es-P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1501346" y="5736252"/>
            <a:ext cx="1318054" cy="11217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2819400" y="5736252"/>
            <a:ext cx="1318054" cy="11217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4137454" y="5736252"/>
            <a:ext cx="1318054" cy="11217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5455508" y="5736252"/>
            <a:ext cx="1318054" cy="11217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6773562" y="5736252"/>
            <a:ext cx="1318054" cy="11217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8091616" y="5736252"/>
            <a:ext cx="1318054" cy="11217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9349946" y="5736252"/>
            <a:ext cx="1318054" cy="11217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0" y="5736252"/>
            <a:ext cx="1524000" cy="11217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10608276" y="5736252"/>
            <a:ext cx="1583724" cy="112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96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animista: </a:t>
            </a:r>
            <a:b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temor y poder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6914"/>
            <a:ext cx="8229600" cy="4525963"/>
          </a:xfrm>
        </p:spPr>
        <p:txBody>
          <a:bodyPr>
            <a:normAutofit/>
          </a:bodyPr>
          <a:lstStyle/>
          <a:p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La vida: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 Se pasa la vida complaciendo a los dioses haciendo ofrendas, oraciones y pagos.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Estas personas viven en constante temor de los poderes y dioses, darán o harán lo que sea necesario para complacerles.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personas: </a:t>
            </a: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Puedes usar los dioses para pedir bendición o maldición sobre los demás personas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. En esa manera tienes algo de poder.</a:t>
            </a:r>
          </a:p>
          <a:p>
            <a:endParaRPr lang="es-PE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1501346" y="5736252"/>
            <a:ext cx="1318054" cy="112174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2819400" y="5736252"/>
            <a:ext cx="1318054" cy="11217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4137454" y="5736252"/>
            <a:ext cx="1318054" cy="11217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5455508" y="5736252"/>
            <a:ext cx="1318054" cy="11217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6773562" y="5736252"/>
            <a:ext cx="1318054" cy="112174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8091616" y="5736252"/>
            <a:ext cx="1318054" cy="11217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9349946" y="5736252"/>
            <a:ext cx="1318054" cy="11217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10608276" y="5736252"/>
            <a:ext cx="1583724" cy="112174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>
          <a:xfrm>
            <a:off x="0" y="5736252"/>
            <a:ext cx="1744105" cy="112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7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musulmana: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vergüenza y honor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791" y="1897380"/>
            <a:ext cx="8229600" cy="4525963"/>
          </a:xfrm>
        </p:spPr>
        <p:txBody>
          <a:bodyPr>
            <a:normAutofit/>
          </a:bodyPr>
          <a:lstStyle/>
          <a:p>
            <a:r>
              <a:rPr lang="es-P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importancia del grupo: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¿Qué pensarán los demás de mí?</a:t>
            </a:r>
          </a:p>
          <a:p>
            <a:r>
              <a:rPr lang="es-P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Relaciones: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tu honor (reputación) proviene de la gente que conoces.</a:t>
            </a:r>
          </a:p>
          <a:p>
            <a:r>
              <a:rPr lang="es-P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Encajar: 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 encajar trae vergüenza, el honor viene cuando uno encaja en el grupo.</a:t>
            </a:r>
          </a:p>
          <a:p>
            <a:r>
              <a:rPr lang="es-P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verdad: 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honor es lo más importante, si una mentira honra a alguien, es lo mejor que puedes decir.</a:t>
            </a:r>
          </a:p>
          <a:p>
            <a:r>
              <a:rPr lang="es-PE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 venganza: </a:t>
            </a: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vergüenza que se expone a la vista tiene que ser vengada para restaurar el honor.</a:t>
            </a:r>
          </a:p>
        </p:txBody>
      </p:sp>
      <p:pic>
        <p:nvPicPr>
          <p:cNvPr id="15362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548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" y="5988686"/>
            <a:ext cx="1836452" cy="86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Una cosmovisión musulmana: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vergüenza y honor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90688"/>
            <a:ext cx="8229600" cy="4525963"/>
          </a:xfrm>
        </p:spPr>
        <p:txBody>
          <a:bodyPr>
            <a:normAutofit/>
          </a:bodyPr>
          <a:lstStyle/>
          <a:p>
            <a:r>
              <a:rPr lang="es-PE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ancianos: </a:t>
            </a:r>
            <a:r>
              <a:rPr lang="es-P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el honor se muestra hacia los mayores, obedeciendo, pidiendo consejo y dándoles lo primero y lo mejor.</a:t>
            </a:r>
          </a:p>
          <a:p>
            <a:r>
              <a:rPr lang="es-PE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Hospitalidad:</a:t>
            </a:r>
            <a:r>
              <a:rPr lang="es-P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honra a quien visita y al anfitrión.</a:t>
            </a:r>
          </a:p>
          <a:p>
            <a:r>
              <a:rPr lang="es-PE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Halagos:</a:t>
            </a:r>
            <a:r>
              <a:rPr lang="es-P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las palabras se usan para traer honor, pero de repente no son verdades.</a:t>
            </a:r>
          </a:p>
          <a:p>
            <a:r>
              <a:rPr lang="es-PE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Regalos:</a:t>
            </a:r>
            <a:r>
              <a:rPr lang="es-P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muestran honor a la persona que recibe el regalo.</a:t>
            </a:r>
          </a:p>
          <a:p>
            <a:r>
              <a:rPr lang="es-PE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Nombre de familia/posición:</a:t>
            </a:r>
            <a:r>
              <a:rPr lang="es-PE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tus ancestros te traen </a:t>
            </a:r>
            <a:r>
              <a:rPr lang="es-PE" sz="2600" dirty="0" smtClean="0"/>
              <a:t>honor.</a:t>
            </a:r>
          </a:p>
        </p:txBody>
      </p:sp>
      <p:pic>
        <p:nvPicPr>
          <p:cNvPr id="4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548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humbs.dreamstime.com/x/bonab-seamless-border-five-traditional-arabic-design-351958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74" y="5886450"/>
            <a:ext cx="1836452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48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E" dirty="0" smtClean="0"/>
              <a:t>Adán </a:t>
            </a:r>
            <a:r>
              <a:rPr lang="es-PE" smtClean="0"/>
              <a:t>y Eva </a:t>
            </a:r>
            <a:r>
              <a:rPr lang="es-PE" dirty="0" smtClean="0"/>
              <a:t>vivieron en relación perfecta con Dios (Dios les honró y ellos le honraron).</a:t>
            </a:r>
          </a:p>
        </p:txBody>
      </p:sp>
      <p:pic>
        <p:nvPicPr>
          <p:cNvPr id="5122" name="Picture 2" descr="http://impactmagazine.us/wp-content/uploads/Adam-and-Eve-walk-with-God-570x3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3"/>
          <a:stretch/>
        </p:blipFill>
        <p:spPr bwMode="auto">
          <a:xfrm>
            <a:off x="1447800" y="2859600"/>
            <a:ext cx="9220200" cy="40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E" dirty="0" smtClean="0"/>
              <a:t>La desobediencia hacia Dios trajo vergüenza a Adán y Eva y destruyó la perfecta relación que tuvieron con Dios.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s-PE" dirty="0"/>
              <a:t>Desde entonces los </a:t>
            </a:r>
            <a:r>
              <a:rPr lang="es-PE" dirty="0" smtClean="0"/>
              <a:t>humanos</a:t>
            </a:r>
          </a:p>
          <a:p>
            <a:pPr marL="0" indent="0">
              <a:buNone/>
            </a:pPr>
            <a:r>
              <a:rPr lang="es-PE" dirty="0" smtClean="0"/>
              <a:t>deshonran </a:t>
            </a:r>
            <a:r>
              <a:rPr lang="es-PE" dirty="0"/>
              <a:t>a Dios, pensando </a:t>
            </a:r>
            <a:endParaRPr lang="es-PE" dirty="0" smtClean="0"/>
          </a:p>
          <a:p>
            <a:pPr marL="0" indent="0">
              <a:buNone/>
            </a:pPr>
            <a:r>
              <a:rPr lang="es-PE" dirty="0" smtClean="0"/>
              <a:t>en sí </a:t>
            </a:r>
            <a:r>
              <a:rPr lang="es-PE" dirty="0"/>
              <a:t>mismos primero.</a:t>
            </a:r>
          </a:p>
          <a:p>
            <a:pPr marL="0" indent="0">
              <a:buNone/>
            </a:pPr>
            <a:endParaRPr lang="es-PE" dirty="0" smtClean="0"/>
          </a:p>
        </p:txBody>
      </p:sp>
      <p:pic>
        <p:nvPicPr>
          <p:cNvPr id="5" name="Picture 2" descr="http://www.jrbriggs.com/wp-content/uploads/2014/07/sham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37"/>
          <a:stretch/>
        </p:blipFill>
        <p:spPr bwMode="auto">
          <a:xfrm>
            <a:off x="6998502" y="2895600"/>
            <a:ext cx="3669498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57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E" dirty="0" smtClean="0"/>
              <a:t>Dios es el más honrado, no debía mantener relación con el hombre que vivía en vergüenza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s-PE" dirty="0"/>
              <a:t>Dios decidió reestablecer nuestro honor, pero tuvo un gran costo: Dios decidió llevar nuestra vergüenza para darnos honor</a:t>
            </a:r>
          </a:p>
          <a:p>
            <a:pPr marL="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430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dirty="0" smtClean="0"/>
              <a:t>Mandó a su Hijo Jesús a vivir en la tierra (vergüenza) </a:t>
            </a:r>
            <a:endParaRPr lang="es-PE" dirty="0"/>
          </a:p>
        </p:txBody>
      </p:sp>
      <p:pic>
        <p:nvPicPr>
          <p:cNvPr id="9218" name="Picture 2" descr="http://worshiphousemedia.s3.amazonaws.com/images/main/s/mo/ima/mo/jesusisbor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743200"/>
            <a:ext cx="5715000" cy="4282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3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150" y="1028704"/>
            <a:ext cx="6686550" cy="5020605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133350" indent="-7144" algn="ctr">
              <a:spcAft>
                <a:spcPts val="900"/>
              </a:spcAft>
            </a:pPr>
            <a:r>
              <a:rPr lang="es-PE" b="1" dirty="0"/>
              <a:t>Vida espiritual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Carácter del Misionero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Antes de Ir al Campo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Mentoría en las Misiones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Cómo Involucrar a la Iglesia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Levantando Apoyo</a:t>
            </a:r>
            <a:r>
              <a:rPr lang="es-PE" b="1" dirty="0"/>
              <a:t>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Comunicación Integral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Cuidado Integral del Misionero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Pureza Moral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Cuidado de la Salud Física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Cuidado de la Salud Emocional 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Adaptándose al Campo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Aprender un Idioma y Cultura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Relaciones del Misionero 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Soltería en las Misiones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Familia Misionera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Trabajo en Equipo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Guerra Espiritual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Discipulado y Formación de Líderes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Misiones Transformadoras</a:t>
            </a:r>
            <a:endParaRPr lang="en-US" b="1" dirty="0">
              <a:solidFill>
                <a:srgbClr val="C00000"/>
              </a:solidFill>
            </a:endParaRPr>
          </a:p>
          <a:p>
            <a:pPr marL="133350" indent="-7144" algn="ctr">
              <a:spcAft>
                <a:spcPts val="900"/>
              </a:spcAft>
            </a:pPr>
            <a:r>
              <a:rPr lang="es-PE" b="1" dirty="0"/>
              <a:t>Organización y Planificación</a:t>
            </a:r>
            <a:endParaRPr lang="en-US" b="1" dirty="0"/>
          </a:p>
          <a:p>
            <a:pPr marL="133350" indent="-7144" algn="ctr">
              <a:spcAft>
                <a:spcPts val="900"/>
              </a:spcAft>
            </a:pPr>
            <a:r>
              <a:rPr lang="es-PE" b="1" dirty="0">
                <a:solidFill>
                  <a:srgbClr val="C00000"/>
                </a:solidFill>
              </a:rPr>
              <a:t>Trabajo en Países de Acceso Restringido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667000" y="857250"/>
            <a:ext cx="6858000" cy="51435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3338513" y="1096387"/>
            <a:ext cx="58257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3350" indent="-7144" algn="ctr">
              <a:spcAft>
                <a:spcPts val="900"/>
              </a:spcAft>
            </a:pPr>
            <a:r>
              <a:rPr lang="es-PE" sz="6000" b="1" dirty="0" smtClean="0"/>
              <a:t>Adaptación al Campo</a:t>
            </a:r>
            <a:endParaRPr lang="en-US" sz="6000" b="1" dirty="0"/>
          </a:p>
        </p:txBody>
      </p:sp>
      <p:sp>
        <p:nvSpPr>
          <p:cNvPr id="8" name="Rectangle 7"/>
          <p:cNvSpPr/>
          <p:nvPr/>
        </p:nvSpPr>
        <p:spPr>
          <a:xfrm>
            <a:off x="2667000" y="4004073"/>
            <a:ext cx="6858000" cy="1885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26" name="Picture 2" descr="C:\Users\Chris\Desktop\lanzamiento y congreso\portad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687409" y="4143376"/>
            <a:ext cx="2000250" cy="1629236"/>
          </a:xfrm>
          <a:prstGeom prst="rect">
            <a:avLst/>
          </a:prstGeom>
          <a:noFill/>
        </p:spPr>
      </p:pic>
      <p:pic>
        <p:nvPicPr>
          <p:cNvPr id="6146" name="Picture 2" descr="C:\SIM SP Comm\AAA missionary kit\MANUAL Vamos package\Links\actividade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42351" y="4143377"/>
            <a:ext cx="1526861" cy="160734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67301" y="3429000"/>
            <a:ext cx="2119312" cy="553998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E" sz="3000" dirty="0"/>
              <a:t>Página </a:t>
            </a:r>
            <a:r>
              <a:rPr lang="es-PE" sz="3000" dirty="0" smtClean="0"/>
              <a:t>135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937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dirty="0" smtClean="0"/>
              <a:t>Jesús afirmó el valor de los más vergonzosos mientras vivía en la tierra.</a:t>
            </a:r>
          </a:p>
        </p:txBody>
      </p:sp>
      <p:pic>
        <p:nvPicPr>
          <p:cNvPr id="8194" name="Picture 2" descr="http://christianhomekeeper.org/wp-content/uploads/2013/04/friend-of-sinner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97098"/>
            <a:ext cx="9296400" cy="606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04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p.patheos.com.s3.amazonaws.com/blogs/formerlyfundie/files/2013/10/Cross-FS.jpg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" y="-55960"/>
            <a:ext cx="9993313" cy="749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PE" dirty="0" smtClean="0"/>
          </a:p>
          <a:p>
            <a:pPr marL="0" indent="0">
              <a:buNone/>
            </a:pPr>
            <a:endParaRPr lang="es-PE" dirty="0"/>
          </a:p>
          <a:p>
            <a:pPr marL="0" indent="0">
              <a:buNone/>
            </a:pPr>
            <a:r>
              <a:rPr lang="es-PE" dirty="0" smtClean="0"/>
              <a:t>Jesús honró a Dios perfectamente con su vida, inclusive, honrando a Dios, obedeciéndole hasta la cruz. Jesús llevó nuestra vergüenza cuando murió.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7796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dirty="0" smtClean="0"/>
              <a:t>Dios lo resucitó de entre los muertos y lo hizo ascender a Su diestra, donde gobierna sobre todo como Rey de los reyes (máximo honor)</a:t>
            </a:r>
            <a:endParaRPr lang="es-PE" dirty="0"/>
          </a:p>
        </p:txBody>
      </p:sp>
      <p:pic>
        <p:nvPicPr>
          <p:cNvPr id="11266" name="Picture 2" descr="https://unfinishedchristian.files.wordpress.com/2009/04/the-empty-tom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4730" r="2747" b="3648"/>
          <a:stretch/>
        </p:blipFill>
        <p:spPr bwMode="auto">
          <a:xfrm>
            <a:off x="3452813" y="3270906"/>
            <a:ext cx="5310187" cy="345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01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PE" dirty="0" smtClean="0"/>
              <a:t>Ahora, Jesús ofrece Su honor a todos que vienen a Él, se arrepienten de su desobediencia y confían en Él como Señor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s-PE" dirty="0"/>
              <a:t>Los creyentes de Jesús reciben </a:t>
            </a:r>
            <a:r>
              <a:rPr lang="es-PE" dirty="0" smtClean="0"/>
              <a:t>honor </a:t>
            </a:r>
            <a:r>
              <a:rPr lang="es-PE" dirty="0"/>
              <a:t>cuando se unen a parte de la gran familia de Dios</a:t>
            </a:r>
          </a:p>
          <a:p>
            <a:pPr marL="0" indent="0">
              <a:buNone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3925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s-PE" dirty="0" smtClean="0"/>
              <a:t>Dios nos viste con el manto de la justicia y nos da el honor de ser hijos e hijas de Dios</a:t>
            </a:r>
          </a:p>
          <a:p>
            <a:pPr marL="0" indent="0">
              <a:buNone/>
            </a:pPr>
            <a:endParaRPr lang="es-PE" dirty="0"/>
          </a:p>
        </p:txBody>
      </p:sp>
      <p:pic>
        <p:nvPicPr>
          <p:cNvPr id="13316" name="Picture 4" descr="https://godinthebeginning.files.wordpress.com/2013/06/where-is-your-robe.jpg?w=8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06464"/>
            <a:ext cx="9144000" cy="473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1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refusetobe.com/wp-content/uploads/2015/05/practice-Gods-presence-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97" y="365125"/>
            <a:ext cx="11157065" cy="632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evangelio de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honor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PE" dirty="0" smtClean="0"/>
              <a:t>El futuro ofrece la promesa de mucho honor para los que siguen a Jesús: ¡una vida eterna en la presencia de Dios! </a:t>
            </a:r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5515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581147" y="5772326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136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>
                <a:latin typeface="Arial Black" panose="020B0A04020102020204" pitchFamily="34" charset="0"/>
              </a:rPr>
              <a:t>El Choque cultural</a:t>
            </a:r>
            <a:endParaRPr lang="es-PE" sz="40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Image result for choque cultur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3"/>
          <a:stretch/>
        </p:blipFill>
        <p:spPr bwMode="auto">
          <a:xfrm>
            <a:off x="7261546" y="2352914"/>
            <a:ext cx="3781425" cy="341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81147" y="2527193"/>
            <a:ext cx="45148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 Choque cultural es el conjunto de pensamientos y emociones negativas que surgen como el resultado de convivir en una cultura distinta a la tuya.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32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163687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136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>
                <a:latin typeface="Arial Black" panose="020B0A04020102020204" pitchFamily="34" charset="0"/>
              </a:rPr>
              <a:t>El Choque cultural</a:t>
            </a:r>
            <a:endParaRPr lang="es-PE" sz="40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 descr="Image result for choque cultur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3"/>
          <a:stretch/>
        </p:blipFill>
        <p:spPr bwMode="auto">
          <a:xfrm>
            <a:off x="8410575" y="2545258"/>
            <a:ext cx="3781425" cy="341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63686" y="2207568"/>
            <a:ext cx="703733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Dos actitudes frente el Choque Cultural</a:t>
            </a:r>
          </a:p>
          <a:p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Nunca me ocurrirá el choque.</a:t>
            </a:r>
          </a:p>
          <a:p>
            <a:endParaRPr lang="es-PE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  Tengo miedo de irme de mi patria.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8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14351" y="514351"/>
            <a:ext cx="10153650" cy="37941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83473"/>
            <a:ext cx="12192000" cy="288790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20511"/>
            <a:ext cx="12192000" cy="162963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0338121" y="582947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136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055269"/>
            <a:ext cx="807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>
                <a:latin typeface="Arial Black" panose="020B0A04020102020204" pitchFamily="34" charset="0"/>
              </a:rPr>
              <a:t>El Choque cultural</a:t>
            </a:r>
            <a:endParaRPr lang="es-PE" sz="40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285" y="1904021"/>
            <a:ext cx="1128712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400" b="1" dirty="0"/>
              <a:t>Las cinco etapas del choque cultural:</a:t>
            </a:r>
            <a:endParaRPr lang="en-US" sz="2400" dirty="0"/>
          </a:p>
          <a:p>
            <a:r>
              <a:rPr lang="es-PE" sz="2400" u="sng" dirty="0"/>
              <a:t>Luna de miel</a:t>
            </a:r>
            <a:r>
              <a:rPr lang="es-PE" sz="2400" dirty="0"/>
              <a:t> – todo es bueno, una gran aventura, hay muchas ganas de aprender  y experimentar.</a:t>
            </a:r>
            <a:endParaRPr lang="en-US" sz="2400" dirty="0"/>
          </a:p>
          <a:p>
            <a:r>
              <a:rPr lang="es-PE" sz="2400" u="sng" dirty="0"/>
              <a:t>Crisis</a:t>
            </a:r>
            <a:r>
              <a:rPr lang="es-PE" sz="2400" dirty="0"/>
              <a:t> – empiezas a agotarte, es mucho esfuerzo aprender nuevas cosas todos los días. Sientas que tu cabeza está llena. Quieres regresar a la normalidad.</a:t>
            </a:r>
            <a:endParaRPr lang="en-US" sz="2400" dirty="0"/>
          </a:p>
          <a:p>
            <a:r>
              <a:rPr lang="es-PE" sz="2400" u="sng" dirty="0"/>
              <a:t>Recuperación</a:t>
            </a:r>
            <a:r>
              <a:rPr lang="es-PE" sz="2400" dirty="0"/>
              <a:t> – decides a quedarte y continuar. Siguas adelante.</a:t>
            </a:r>
            <a:endParaRPr lang="en-US" sz="2400" dirty="0"/>
          </a:p>
          <a:p>
            <a:r>
              <a:rPr lang="es-PE" sz="2400" u="sng" dirty="0"/>
              <a:t>Adaptación</a:t>
            </a:r>
            <a:r>
              <a:rPr lang="es-PE" sz="2400" dirty="0"/>
              <a:t> – ya has avanzado y estas acostumbrándote a tu nueva cultura y lengua.</a:t>
            </a:r>
            <a:endParaRPr lang="en-US" sz="2400" dirty="0"/>
          </a:p>
          <a:p>
            <a:r>
              <a:rPr lang="es-PE" sz="2400" u="sng" dirty="0"/>
              <a:t>Choque de regreso</a:t>
            </a:r>
            <a:r>
              <a:rPr lang="es-PE" sz="2400" dirty="0"/>
              <a:t> – es difícil y triste tener que dejar tu nueva cultura, trabajo y amigos. Regresas a tu cultura esperando que todo será igual pero encuentras que muchas cosas han cambiado. Has pasado muchas cosas tremendas en tu vida y tu familia y amigos no comprendan tus experiencias o no les interesa.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034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163687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137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>
                <a:latin typeface="Arial Black" panose="020B0A04020102020204" pitchFamily="34" charset="0"/>
              </a:rPr>
              <a:t>El Choque cultural</a:t>
            </a:r>
            <a:endParaRPr lang="es-PE" sz="40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3686" y="2207568"/>
            <a:ext cx="70373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Etnocentrismo:</a:t>
            </a:r>
          </a:p>
          <a:p>
            <a:endParaRPr lang="es-P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 una gran barrera interna a la que nos enfrentaremos al ser enviados a otras naciones. </a:t>
            </a: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Si no respectamos la nueva cultura vamos a alejar a los posibles nuevos creyentes. Actitudes de menosprecio, juicio, rechazo y burla son totalmente contrarias a los que Dios quiere de nosotros.</a:t>
            </a:r>
          </a:p>
        </p:txBody>
      </p:sp>
      <p:pic>
        <p:nvPicPr>
          <p:cNvPr id="2050" name="Picture 2" descr="Image result for choque cultur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881" y="2438401"/>
            <a:ext cx="3425969" cy="3092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74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137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>
                <a:latin typeface="Arial Black" panose="020B0A04020102020204" pitchFamily="34" charset="0"/>
              </a:rPr>
              <a:t>El Choque cultural</a:t>
            </a:r>
            <a:endParaRPr lang="es-PE" sz="40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3686" y="2728731"/>
            <a:ext cx="37639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Multiculturalismo:</a:t>
            </a:r>
          </a:p>
          <a:p>
            <a:endParaRPr lang="es-PE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Consiste  en considerar cada cultura como valiosa en si, sin menospreciar en sus distinta formas.</a:t>
            </a:r>
          </a:p>
        </p:txBody>
      </p:sp>
      <p:pic>
        <p:nvPicPr>
          <p:cNvPr id="5122" name="Picture 2" descr="Image result for choque cultura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568" y="1911629"/>
            <a:ext cx="6916738" cy="435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23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524001" y="514351"/>
            <a:ext cx="9143999" cy="400052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ectangle 15"/>
          <p:cNvSpPr/>
          <p:nvPr/>
        </p:nvSpPr>
        <p:spPr>
          <a:xfrm>
            <a:off x="0" y="6358956"/>
            <a:ext cx="12192000" cy="279549"/>
          </a:xfrm>
          <a:prstGeom prst="rect">
            <a:avLst/>
          </a:prstGeom>
          <a:solidFill>
            <a:srgbClr val="FCF6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275" name="Picture 11" descr="C:\SIM SP Comm\AAA missionary kit\organizing\graficos leyenda\headerV manual (Small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997753" y="283921"/>
            <a:ext cx="3340368" cy="571499"/>
          </a:xfrm>
          <a:prstGeom prst="rect">
            <a:avLst/>
          </a:prstGeom>
          <a:noFill/>
        </p:spPr>
      </p:pic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0" y="6269174"/>
            <a:ext cx="12192000" cy="114300"/>
          </a:xfrm>
          <a:prstGeom prst="rect">
            <a:avLst/>
          </a:prstGeom>
          <a:solidFill>
            <a:srgbClr val="00B0F0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206551" y="5743927"/>
            <a:ext cx="1420506" cy="36933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PE" dirty="0"/>
              <a:t>Página </a:t>
            </a:r>
            <a:r>
              <a:rPr lang="es-PE" dirty="0" smtClean="0"/>
              <a:t>138</a:t>
            </a:r>
            <a:endParaRPr lang="en-US" sz="1350" dirty="0"/>
          </a:p>
        </p:txBody>
      </p:sp>
      <p:sp>
        <p:nvSpPr>
          <p:cNvPr id="5" name="TextBox 4"/>
          <p:cNvSpPr txBox="1"/>
          <p:nvPr/>
        </p:nvSpPr>
        <p:spPr>
          <a:xfrm>
            <a:off x="2059131" y="1322459"/>
            <a:ext cx="8073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 smtClean="0">
                <a:latin typeface="Arial Black" panose="020B0A04020102020204" pitchFamily="34" charset="0"/>
              </a:rPr>
              <a:t>Sugerencias para enfrentar una nueva cultura</a:t>
            </a:r>
            <a:endParaRPr lang="es-PE" sz="3600" dirty="0"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3686" y="2728731"/>
            <a:ext cx="10323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Estudiar distintas culturas y religiones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Cultivar amistades con personas de otras culturas y países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Participar en cultos de iglesias con diferentes formas de expresión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Desarraigar de tu corazón los valores anti bíblicos</a:t>
            </a:r>
            <a:endParaRPr lang="es-P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P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Evitar las quejas y comparaciones</a:t>
            </a:r>
          </a:p>
        </p:txBody>
      </p:sp>
      <p:pic>
        <p:nvPicPr>
          <p:cNvPr id="7170" name="Picture 2" descr="Image result for cultural shock imag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2"/>
          <a:stretch/>
        </p:blipFill>
        <p:spPr bwMode="auto">
          <a:xfrm>
            <a:off x="8347396" y="3870502"/>
            <a:ext cx="3810000" cy="239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93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1930</Words>
  <Application>Microsoft Office PowerPoint</Application>
  <PresentationFormat>Widescreen</PresentationFormat>
  <Paragraphs>251</Paragraphs>
  <Slides>35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 que la contextualización NO es…</vt:lpstr>
      <vt:lpstr>El evangelio 3D</vt:lpstr>
      <vt:lpstr>Culpa e Inocencia</vt:lpstr>
      <vt:lpstr>Temor y Poder</vt:lpstr>
      <vt:lpstr>Vergüenza y Honor</vt:lpstr>
      <vt:lpstr>Una cosmovisión católica:  culpa e inocencia</vt:lpstr>
      <vt:lpstr>Una cosmovisión católica:  culpa e inocencia</vt:lpstr>
      <vt:lpstr>Una cosmovisión animista:  temor y poder</vt:lpstr>
      <vt:lpstr>Una cosmovisión animista:  temor y poder</vt:lpstr>
      <vt:lpstr>Una cosmovisión musulmana: vergüenza y honor</vt:lpstr>
      <vt:lpstr>Una cosmovisión musulmana: vergüenza y honor</vt:lpstr>
      <vt:lpstr>El evangelio de honor</vt:lpstr>
      <vt:lpstr>El evangelio de honor</vt:lpstr>
      <vt:lpstr>El evangelio de honor</vt:lpstr>
      <vt:lpstr>El evangelio de honor</vt:lpstr>
      <vt:lpstr>El evangelio de honor</vt:lpstr>
      <vt:lpstr>El evangelio de honor</vt:lpstr>
      <vt:lpstr>El evangelio de honor</vt:lpstr>
      <vt:lpstr>El evangelio de honor</vt:lpstr>
      <vt:lpstr>El evangelio de honor</vt:lpstr>
      <vt:lpstr>El evangelio de honor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Sundman</dc:creator>
  <cp:lastModifiedBy>Cynthia Sundman</cp:lastModifiedBy>
  <cp:revision>17</cp:revision>
  <dcterms:created xsi:type="dcterms:W3CDTF">2016-08-29T18:32:51Z</dcterms:created>
  <dcterms:modified xsi:type="dcterms:W3CDTF">2016-08-29T22:09:23Z</dcterms:modified>
</cp:coreProperties>
</file>