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05" autoAdjust="0"/>
    <p:restoredTop sz="94660"/>
  </p:normalViewPr>
  <p:slideViewPr>
    <p:cSldViewPr>
      <p:cViewPr varScale="1">
        <p:scale>
          <a:sx n="81" d="100"/>
          <a:sy n="81" d="100"/>
        </p:scale>
        <p:origin x="60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1EBEC5-EADE-41ED-B655-2D4FC3B95258}" type="datetimeFigureOut">
              <a:rPr lang="es-ES_tradnl" smtClean="0"/>
              <a:t>03/10/2017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A22AC72-A865-434A-8D13-7799526CC67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5653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1EBEC5-EADE-41ED-B655-2D4FC3B95258}" type="datetimeFigureOut">
              <a:rPr lang="es-ES_tradnl" smtClean="0"/>
              <a:t>03/10/2017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A22AC72-A865-434A-8D13-7799526CC67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322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1EBEC5-EADE-41ED-B655-2D4FC3B95258}" type="datetimeFigureOut">
              <a:rPr lang="es-ES_tradnl" smtClean="0"/>
              <a:t>03/10/2017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A22AC72-A865-434A-8D13-7799526CC67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2648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1EBEC5-EADE-41ED-B655-2D4FC3B95258}" type="datetimeFigureOut">
              <a:rPr lang="es-ES_tradnl" smtClean="0"/>
              <a:t>03/10/2017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A22AC72-A865-434A-8D13-7799526CC67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23059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1EBEC5-EADE-41ED-B655-2D4FC3B95258}" type="datetimeFigureOut">
              <a:rPr lang="es-ES_tradnl" smtClean="0"/>
              <a:t>03/10/2017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A22AC72-A865-434A-8D13-7799526CC67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69088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1EBEC5-EADE-41ED-B655-2D4FC3B95258}" type="datetimeFigureOut">
              <a:rPr lang="es-ES_tradnl" smtClean="0"/>
              <a:t>03/10/2017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A22AC72-A865-434A-8D13-7799526CC67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45902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1EBEC5-EADE-41ED-B655-2D4FC3B95258}" type="datetimeFigureOut">
              <a:rPr lang="es-ES_tradnl" smtClean="0"/>
              <a:t>03/10/2017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A22AC72-A865-434A-8D13-7799526CC67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0000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1EBEC5-EADE-41ED-B655-2D4FC3B95258}" type="datetimeFigureOut">
              <a:rPr lang="es-ES_tradnl" smtClean="0"/>
              <a:t>03/10/2017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A22AC72-A865-434A-8D13-7799526CC67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0661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1EBEC5-EADE-41ED-B655-2D4FC3B95258}" type="datetimeFigureOut">
              <a:rPr lang="es-ES_tradnl" smtClean="0"/>
              <a:t>03/10/2017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A22AC72-A865-434A-8D13-7799526CC67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171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1EBEC5-EADE-41ED-B655-2D4FC3B95258}" type="datetimeFigureOut">
              <a:rPr lang="es-ES_tradnl" smtClean="0"/>
              <a:t>03/10/2017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A22AC72-A865-434A-8D13-7799526CC67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70256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F1EBEC5-EADE-41ED-B655-2D4FC3B95258}" type="datetimeFigureOut">
              <a:rPr lang="es-ES_tradnl" smtClean="0"/>
              <a:t>03/10/2017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A22AC72-A865-434A-8D13-7799526CC672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12651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8396728" y="4400550"/>
            <a:ext cx="683238" cy="670752"/>
          </a:xfrm>
          <a:prstGeom prst="rect">
            <a:avLst/>
          </a:prstGeom>
          <a:blipFill dpi="0" rotWithShape="1">
            <a:blip r:embed="rId13" cstate="print">
              <a:alphaModFix amt="6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6 Rectángulo"/>
          <p:cNvSpPr/>
          <p:nvPr/>
        </p:nvSpPr>
        <p:spPr>
          <a:xfrm>
            <a:off x="0" y="285750"/>
            <a:ext cx="9144000" cy="4343400"/>
          </a:xfrm>
          <a:prstGeom prst="rect">
            <a:avLst/>
          </a:prstGeom>
          <a:blipFill dpi="0" rotWithShape="1">
            <a:blip r:embed="rId14">
              <a:alphaModFix amt="4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z="2200" kern="1400" spc="25" dirty="0" smtClean="0">
                <a:solidFill>
                  <a:srgbClr val="17365D"/>
                </a:solidFill>
                <a:effectLst/>
                <a:latin typeface="Cambria"/>
                <a:ea typeface="Times New Roman"/>
                <a:cs typeface="Times New Roman"/>
              </a:rPr>
              <a:t>Programa de Misiones de la Iglesia Local</a:t>
            </a:r>
            <a:endParaRPr lang="en-US" sz="2600" kern="1400" spc="25" dirty="0">
              <a:solidFill>
                <a:srgbClr val="17365D"/>
              </a:solidFill>
              <a:effectLst/>
              <a:latin typeface="Cambria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7602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en-US" sz="4000" kern="1200" smtClean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895350"/>
            <a:ext cx="9144000" cy="1964531"/>
          </a:xfrm>
        </p:spPr>
        <p:txBody>
          <a:bodyPr>
            <a:normAutofit fontScale="90000"/>
          </a:bodyPr>
          <a:lstStyle/>
          <a:p>
            <a:r>
              <a:rPr lang="es-ES" sz="5300" dirty="0"/>
              <a:t>Programa de Misiones </a:t>
            </a:r>
            <a:r>
              <a:rPr lang="es-ES" sz="5300" dirty="0" smtClean="0"/>
              <a:t/>
            </a:r>
            <a:br>
              <a:rPr lang="es-ES" sz="5300" dirty="0" smtClean="0"/>
            </a:br>
            <a:r>
              <a:rPr lang="es-ES" sz="5300" dirty="0" smtClean="0"/>
              <a:t>de </a:t>
            </a:r>
            <a:r>
              <a:rPr lang="es-ES" sz="5300" dirty="0"/>
              <a:t>la Iglesia Local</a:t>
            </a:r>
            <a:r>
              <a:rPr lang="en-US" dirty="0"/>
              <a:t/>
            </a:r>
            <a:br>
              <a:rPr lang="en-US" dirty="0"/>
            </a:br>
            <a:endParaRPr lang="es-ES_tradnl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343150"/>
            <a:ext cx="4438630" cy="270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53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33350"/>
            <a:ext cx="9144000" cy="1066800"/>
          </a:xfrm>
        </p:spPr>
        <p:txBody>
          <a:bodyPr>
            <a:normAutofit fontScale="90000"/>
          </a:bodyPr>
          <a:lstStyle/>
          <a:p>
            <a:pPr lvl="0"/>
            <a:r>
              <a:rPr lang="es-ES" sz="3600" b="1" dirty="0"/>
              <a:t>Una Iglesia activa en las misiones, DA SU DINERO con sacrificio a la obra misionera</a:t>
            </a:r>
            <a:r>
              <a:rPr lang="es-ES" sz="3600" b="1" dirty="0" smtClean="0"/>
              <a:t>: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1276350"/>
            <a:ext cx="8839200" cy="3733799"/>
          </a:xfrm>
        </p:spPr>
        <p:txBody>
          <a:bodyPr/>
          <a:lstStyle/>
          <a:p>
            <a:pPr lvl="0"/>
            <a:r>
              <a:rPr lang="es-ES" sz="2400" b="1" dirty="0"/>
              <a:t>Como Asegurar que su Iglesia sea una que contribuye fuertemente a las misiones</a:t>
            </a:r>
            <a:r>
              <a:rPr lang="es-ES" sz="2400" b="1" dirty="0" smtClean="0"/>
              <a:t>:</a:t>
            </a:r>
            <a:endParaRPr lang="en-US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400" dirty="0" smtClean="0"/>
              <a:t>Para </a:t>
            </a:r>
            <a:r>
              <a:rPr lang="es-ES" sz="2400" dirty="0"/>
              <a:t>cambiar su iglesia en una que considera las misiones una prioridad, la gente necesita entender dos cosas:</a:t>
            </a:r>
            <a:endParaRPr lang="en-US" sz="2400" dirty="0"/>
          </a:p>
          <a:p>
            <a:pPr lvl="3">
              <a:buFont typeface="Wingdings" panose="05000000000000000000" pitchFamily="2" charset="2"/>
              <a:buChar char="ü"/>
            </a:pPr>
            <a:r>
              <a:rPr lang="es-ES" dirty="0"/>
              <a:t>Misiones es el mandato escritural de la iglesia, y el financiar las misiones es parte de ese mandato.</a:t>
            </a:r>
            <a:endParaRPr lang="en-US" dirty="0"/>
          </a:p>
          <a:p>
            <a:pPr lvl="3">
              <a:buFont typeface="Wingdings" panose="05000000000000000000" pitchFamily="2" charset="2"/>
              <a:buChar char="ü"/>
            </a:pPr>
            <a:r>
              <a:rPr lang="es-ES" dirty="0"/>
              <a:t>Las Escrituras nos llaman a una mentalidad de mayordomía.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s-ES_tradnl" sz="2000" dirty="0"/>
          </a:p>
        </p:txBody>
      </p:sp>
    </p:spTree>
    <p:extLst>
      <p:ext uri="{BB962C8B-B14F-4D97-AF65-F5344CB8AC3E}">
        <p14:creationId xmlns:p14="http://schemas.microsoft.com/office/powerpoint/2010/main" val="446098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-95250"/>
            <a:ext cx="9144000" cy="1387079"/>
          </a:xfrm>
        </p:spPr>
        <p:txBody>
          <a:bodyPr>
            <a:normAutofit/>
          </a:bodyPr>
          <a:lstStyle/>
          <a:p>
            <a:r>
              <a:rPr lang="es-ES" sz="3200" b="1" dirty="0"/>
              <a:t>El Patrón de un Programa de Misiones Mundiales en La Iglesia </a:t>
            </a:r>
            <a:r>
              <a:rPr lang="es-ES" sz="3200" b="1" dirty="0" smtClean="0"/>
              <a:t>Local</a:t>
            </a:r>
            <a:endParaRPr lang="es-ES_tradnl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1352550"/>
            <a:ext cx="8839200" cy="3394472"/>
          </a:xfrm>
        </p:spPr>
        <p:txBody>
          <a:bodyPr/>
          <a:lstStyle/>
          <a:p>
            <a:pPr lvl="0"/>
            <a:r>
              <a:rPr lang="es-ES" sz="2800" b="1" dirty="0"/>
              <a:t>El Programa del Año en la Iglesia </a:t>
            </a:r>
            <a:r>
              <a:rPr lang="es-ES" sz="2800" b="1" dirty="0" smtClean="0"/>
              <a:t>Local</a:t>
            </a:r>
            <a:endParaRPr lang="en-US" sz="28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400" dirty="0"/>
              <a:t>En el principio del año el Comité de Misiones debe de reunirse y fijar metas para el Año.</a:t>
            </a:r>
            <a:endParaRPr lang="en-US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400" dirty="0"/>
              <a:t>Desarrollar un Ministerio mensual de Misiones</a:t>
            </a:r>
            <a:endParaRPr lang="en-US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400" dirty="0"/>
              <a:t>Crear un programa de ministerio que permite la participación de todos.</a:t>
            </a:r>
            <a:endParaRPr lang="en-US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400" dirty="0"/>
              <a:t>Proveer información y material que pone de relieve su ministerio de misiones para el año</a:t>
            </a:r>
            <a:r>
              <a:rPr lang="es-E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2895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Autofit/>
          </a:bodyPr>
          <a:lstStyle/>
          <a:p>
            <a:pPr lvl="0"/>
            <a:r>
              <a:rPr lang="es-ES" sz="3200" b="1" dirty="0"/>
              <a:t>Algunos Aspectos que el Programa </a:t>
            </a:r>
            <a:r>
              <a:rPr lang="es-ES" sz="3200" b="1" dirty="0" smtClean="0"/>
              <a:t/>
            </a:r>
            <a:br>
              <a:rPr lang="es-ES" sz="3200" b="1" dirty="0" smtClean="0"/>
            </a:br>
            <a:r>
              <a:rPr lang="es-ES" sz="3200" b="1" dirty="0" smtClean="0"/>
              <a:t>Local </a:t>
            </a:r>
            <a:r>
              <a:rPr lang="es-ES" sz="3200" b="1" dirty="0"/>
              <a:t>debe de </a:t>
            </a:r>
            <a:r>
              <a:rPr lang="es-ES" sz="3200" b="1" dirty="0" smtClean="0"/>
              <a:t>Incluir</a:t>
            </a:r>
            <a:endParaRPr lang="es-ES_tradnl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57599"/>
          </a:xfrm>
        </p:spPr>
        <p:txBody>
          <a:bodyPr/>
          <a:lstStyle/>
          <a:p>
            <a:pPr lvl="0"/>
            <a:r>
              <a:rPr lang="es-ES" sz="2800" dirty="0"/>
              <a:t>La Ofrenda Mensual de Sostén Misionero por el Compromiso de Fe.</a:t>
            </a:r>
            <a:endParaRPr lang="en-US" sz="2800" dirty="0"/>
          </a:p>
          <a:p>
            <a:pPr lvl="0"/>
            <a:r>
              <a:rPr lang="es-ES" sz="2800" dirty="0"/>
              <a:t>Invita a un misionero para el/los cultos.</a:t>
            </a:r>
            <a:endParaRPr lang="en-US" sz="2800" dirty="0"/>
          </a:p>
          <a:p>
            <a:pPr lvl="0"/>
            <a:r>
              <a:rPr lang="es-ES" sz="2800" dirty="0"/>
              <a:t>Una Convención Misionera.</a:t>
            </a:r>
            <a:endParaRPr lang="en-US" sz="2800" dirty="0"/>
          </a:p>
          <a:p>
            <a:pPr lvl="0"/>
            <a:r>
              <a:rPr lang="es-ES" sz="2800" dirty="0"/>
              <a:t>Celebrar el Domingo de Compromiso de Fe.</a:t>
            </a:r>
            <a:endParaRPr lang="en-US" sz="2800" dirty="0"/>
          </a:p>
          <a:p>
            <a:pPr lvl="0"/>
            <a:r>
              <a:rPr lang="es-ES" sz="2800" dirty="0"/>
              <a:t>Sostener un proyecto de misiones o enviar un equipo misionero</a:t>
            </a:r>
            <a:r>
              <a:rPr lang="es-E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308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57150"/>
            <a:ext cx="9144000" cy="857250"/>
          </a:xfrm>
        </p:spPr>
        <p:txBody>
          <a:bodyPr>
            <a:normAutofit fontScale="90000"/>
          </a:bodyPr>
          <a:lstStyle/>
          <a:p>
            <a:pPr lvl="0"/>
            <a:r>
              <a:rPr lang="es-ES" sz="3100" b="1" dirty="0"/>
              <a:t>Nombrar un director de Misiones y un comité de misiones para llevar a cabo el programa local</a:t>
            </a:r>
            <a:r>
              <a:rPr lang="es-ES" sz="3100" b="1" dirty="0" smtClean="0"/>
              <a:t>: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881465"/>
            <a:ext cx="8839200" cy="4052486"/>
          </a:xfrm>
        </p:spPr>
        <p:txBody>
          <a:bodyPr/>
          <a:lstStyle/>
          <a:p>
            <a:pPr lvl="0"/>
            <a:r>
              <a:rPr lang="es-ES" sz="2400" dirty="0"/>
              <a:t>El Director de misiones y el comité necesitan trabajar bajo y en Harmonía con el pastor.</a:t>
            </a:r>
            <a:endParaRPr lang="en-US" sz="2400" dirty="0"/>
          </a:p>
          <a:p>
            <a:pPr lvl="0"/>
            <a:r>
              <a:rPr lang="es-ES" sz="2400" dirty="0"/>
              <a:t>Trabajar la Política Misionera en el caso de él envió o adopción de  misioneros en el campo.</a:t>
            </a:r>
            <a:endParaRPr lang="en-US" sz="2400" dirty="0"/>
          </a:p>
          <a:p>
            <a:pPr lvl="0"/>
            <a:r>
              <a:rPr lang="es-ES" sz="2400" dirty="0"/>
              <a:t>Asistir las reuniones de conferencias de misiones y congresos auspiciados por agencias misioneras.</a:t>
            </a:r>
            <a:endParaRPr lang="en-US" sz="2400" dirty="0"/>
          </a:p>
          <a:p>
            <a:pPr lvl="0"/>
            <a:r>
              <a:rPr lang="es-ES" sz="2400" dirty="0"/>
              <a:t>Promover el Programa de Ministerio de Misiones Mundiales en la iglesia local.</a:t>
            </a:r>
            <a:endParaRPr lang="en-US" sz="2400" dirty="0"/>
          </a:p>
          <a:p>
            <a:pPr lvl="0"/>
            <a:r>
              <a:rPr lang="es-ES" sz="2400" dirty="0"/>
              <a:t>Haga uso de las cartas de nuevas que manden los misioneros en cultos de la iglesia y reuniones</a:t>
            </a:r>
            <a:r>
              <a:rPr lang="es-E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29923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33350"/>
            <a:ext cx="9144000" cy="857250"/>
          </a:xfrm>
        </p:spPr>
        <p:txBody>
          <a:bodyPr>
            <a:normAutofit fontScale="90000"/>
          </a:bodyPr>
          <a:lstStyle/>
          <a:p>
            <a:pPr lvl="0"/>
            <a:r>
              <a:rPr lang="es-ES" sz="3100" b="1" dirty="0"/>
              <a:t>Nombrar un director de Misiones y un comité de misiones para llevar a cabo el programa local</a:t>
            </a:r>
            <a:r>
              <a:rPr lang="es-ES" sz="3100" b="1" dirty="0" smtClean="0"/>
              <a:t>: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08290" y="1276350"/>
            <a:ext cx="8305800" cy="3429000"/>
          </a:xfrm>
        </p:spPr>
        <p:txBody>
          <a:bodyPr/>
          <a:lstStyle/>
          <a:p>
            <a:pPr lvl="0"/>
            <a:r>
              <a:rPr lang="es-ES" sz="2400" dirty="0"/>
              <a:t>Dar informes de las estadísticas de lo que pasa en misiones mundialmente.</a:t>
            </a:r>
            <a:endParaRPr lang="en-US" sz="2400" dirty="0"/>
          </a:p>
          <a:p>
            <a:pPr lvl="0"/>
            <a:r>
              <a:rPr lang="es-ES" sz="2400" dirty="0"/>
              <a:t>Hacer contacto con el Director de Misiones en las agencias misioneras para adquirir ayuda adicional.</a:t>
            </a:r>
            <a:endParaRPr lang="en-US" sz="2400" dirty="0"/>
          </a:p>
          <a:p>
            <a:pPr lvl="0"/>
            <a:r>
              <a:rPr lang="es-ES" sz="2400" dirty="0"/>
              <a:t>Darse cuenta de que la congregación necesita información continua en cuanto a las misiones.</a:t>
            </a:r>
            <a:endParaRPr lang="en-US" sz="2400" dirty="0"/>
          </a:p>
          <a:p>
            <a:pPr lvl="0"/>
            <a:r>
              <a:rPr lang="es-ES" sz="2400" dirty="0"/>
              <a:t>Comparte la información de misiones en el boletín semanal</a:t>
            </a:r>
            <a:r>
              <a:rPr lang="es-E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6945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04" y="209550"/>
            <a:ext cx="9144000" cy="857250"/>
          </a:xfrm>
        </p:spPr>
        <p:txBody>
          <a:bodyPr>
            <a:normAutofit/>
          </a:bodyPr>
          <a:lstStyle/>
          <a:p>
            <a:r>
              <a:rPr lang="es-ES" b="1" dirty="0"/>
              <a:t>¿Por qué un Comité de Misiones</a:t>
            </a:r>
            <a:r>
              <a:rPr lang="es-ES" b="1" dirty="0" smtClean="0"/>
              <a:t>?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8600" y="1200150"/>
            <a:ext cx="8763000" cy="3733799"/>
          </a:xfrm>
        </p:spPr>
        <p:txBody>
          <a:bodyPr/>
          <a:lstStyle/>
          <a:p>
            <a:r>
              <a:rPr lang="es-ES" sz="2800" dirty="0"/>
              <a:t>El trabajo misionero no es una tarea sólo para el pastor o unos pocos, aunque él tiene que ser el iniciador y eje de la visión de la </a:t>
            </a:r>
            <a:r>
              <a:rPr lang="es-ES" sz="2800" dirty="0" smtClean="0"/>
              <a:t>iglesia. </a:t>
            </a:r>
            <a:r>
              <a:rPr lang="es-ES" sz="2800" dirty="0"/>
              <a:t>Ni siquiera es una tarea para </a:t>
            </a:r>
            <a:r>
              <a:rPr lang="es-ES" sz="2800" dirty="0" smtClean="0"/>
              <a:t>unos cuantos </a:t>
            </a:r>
            <a:r>
              <a:rPr lang="es-ES" sz="2800" dirty="0"/>
              <a:t>elegidos, sino que paulatina y progresivamente toda la iglesia de una u otra manera debe estar involucrada en el accionar </a:t>
            </a:r>
            <a:r>
              <a:rPr lang="es-ES" sz="2800" dirty="0" smtClean="0"/>
              <a:t>misionero.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319911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es-ES" sz="3200" dirty="0"/>
              <a:t>Es importante que en el desarrollo del Comité de </a:t>
            </a:r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>Misiones </a:t>
            </a:r>
            <a:r>
              <a:rPr lang="es-ES" sz="3200" dirty="0"/>
              <a:t>Local tengan en mente </a:t>
            </a:r>
            <a:r>
              <a:rPr lang="es-ES" sz="3200" dirty="0" smtClean="0"/>
              <a:t>TRES </a:t>
            </a:r>
            <a:r>
              <a:rPr lang="es-ES" sz="3200" dirty="0"/>
              <a:t>aspectos </a:t>
            </a:r>
            <a:endParaRPr lang="es-ES_tradnl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1352550"/>
            <a:ext cx="4343400" cy="3394472"/>
          </a:xfrm>
        </p:spPr>
        <p:txBody>
          <a:bodyPr/>
          <a:lstStyle/>
          <a:p>
            <a:r>
              <a:rPr lang="es-ES" b="1" dirty="0" smtClean="0"/>
              <a:t>Concientización</a:t>
            </a:r>
          </a:p>
          <a:p>
            <a:pPr marL="0" lvl="0" indent="0">
              <a:buNone/>
            </a:pPr>
            <a:endParaRPr lang="es-ES" b="1" dirty="0" smtClean="0"/>
          </a:p>
          <a:p>
            <a:pPr lvl="0"/>
            <a:r>
              <a:rPr lang="es-ES" b="1" dirty="0" smtClean="0"/>
              <a:t>Capacitación</a:t>
            </a:r>
          </a:p>
          <a:p>
            <a:pPr lvl="0"/>
            <a:endParaRPr lang="es-ES" b="1" dirty="0"/>
          </a:p>
          <a:p>
            <a:pPr lvl="0"/>
            <a:r>
              <a:rPr lang="es-ES" b="1" dirty="0"/>
              <a:t>Movilización</a:t>
            </a:r>
            <a:endParaRPr lang="es-ES_tradnl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8652">
            <a:off x="5388441" y="2110931"/>
            <a:ext cx="1916906" cy="1469627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0401">
            <a:off x="3537397" y="3183642"/>
            <a:ext cx="1905001" cy="1633538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084">
            <a:off x="3769783" y="928219"/>
            <a:ext cx="2161035" cy="162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845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33350"/>
            <a:ext cx="9144000" cy="1143000"/>
          </a:xfrm>
        </p:spPr>
        <p:txBody>
          <a:bodyPr>
            <a:noAutofit/>
          </a:bodyPr>
          <a:lstStyle/>
          <a:p>
            <a:r>
              <a:rPr lang="es-ES" sz="3200" b="1" dirty="0"/>
              <a:t>Algunas razones de por qué es importante un Comité de misiones</a:t>
            </a:r>
            <a:endParaRPr lang="en-U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1200150"/>
            <a:ext cx="8839200" cy="3810000"/>
          </a:xfrm>
        </p:spPr>
        <p:txBody>
          <a:bodyPr/>
          <a:lstStyle/>
          <a:p>
            <a:pPr lvl="0"/>
            <a:r>
              <a:rPr lang="es-ES" sz="2000" dirty="0"/>
              <a:t>Para ayudar a la iglesia a organizarse y estructurarse para cumplir con la Gran Comisión.</a:t>
            </a:r>
            <a:endParaRPr lang="en-US" sz="2000" dirty="0"/>
          </a:p>
          <a:p>
            <a:pPr lvl="0"/>
            <a:r>
              <a:rPr lang="es-ES" sz="2000" dirty="0"/>
              <a:t>Para ayudar a desarrollar las metas de la iglesia en cuanto al área de misiones.</a:t>
            </a:r>
            <a:endParaRPr lang="en-US" sz="2000" dirty="0"/>
          </a:p>
          <a:p>
            <a:pPr lvl="0"/>
            <a:r>
              <a:rPr lang="es-ES" sz="2000" dirty="0"/>
              <a:t>Por la inmensidad de la tarea que Dios ha dado a la iglesia con respecto a la evangelización mundial, una o dos personas nunca serán capaces de cumplir completamente con esa responsabilidad.</a:t>
            </a:r>
            <a:endParaRPr lang="en-US" sz="2000" dirty="0"/>
          </a:p>
          <a:p>
            <a:pPr lvl="0"/>
            <a:r>
              <a:rPr lang="es-ES" sz="2000" dirty="0"/>
              <a:t>Porque para poder cumplir con la misión que Dios ha puesto delante de la iglesia, se requiere de un equipo de personas completamente comprometidas con la tarea</a:t>
            </a:r>
            <a:r>
              <a:rPr lang="es-E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43167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33350"/>
            <a:ext cx="9144000" cy="1143000"/>
          </a:xfrm>
        </p:spPr>
        <p:txBody>
          <a:bodyPr>
            <a:noAutofit/>
          </a:bodyPr>
          <a:lstStyle/>
          <a:p>
            <a:r>
              <a:rPr lang="es-ES" sz="3200" b="1" dirty="0"/>
              <a:t>Algunas razones de por qué es importante un Comité de misiones</a:t>
            </a:r>
            <a:endParaRPr lang="en-U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1200150"/>
            <a:ext cx="8839200" cy="3810000"/>
          </a:xfrm>
        </p:spPr>
        <p:txBody>
          <a:bodyPr/>
          <a:lstStyle/>
          <a:p>
            <a:pPr lvl="0"/>
            <a:r>
              <a:rPr lang="es-ES" sz="2000" dirty="0"/>
              <a:t>Para ayudar a la iglesia a desarrollar la meta de la personalización de las misiones.</a:t>
            </a:r>
            <a:endParaRPr lang="en-US" sz="2000" dirty="0"/>
          </a:p>
          <a:p>
            <a:pPr lvl="0"/>
            <a:r>
              <a:rPr lang="es-ES" sz="2000" dirty="0"/>
              <a:t>La personalización de las misiones mundiales automáticamente comenzará a tomar lugar en las vidas de los miembros del equipo. Entonces también será capaz de usarlos para impactar a otros alrededor de ellos.</a:t>
            </a:r>
            <a:endParaRPr lang="en-US" sz="2000" dirty="0"/>
          </a:p>
          <a:p>
            <a:pPr lvl="0"/>
            <a:r>
              <a:rPr lang="es-ES" sz="2000" dirty="0"/>
              <a:t>Aunque el liderazgo pastoral de una iglesia cambie, debido a la influencia del Comité de Misiones el ministerio de misiones podrá continuar.</a:t>
            </a:r>
            <a:endParaRPr lang="en-US" sz="2000" dirty="0"/>
          </a:p>
          <a:p>
            <a:pPr lvl="0"/>
            <a:r>
              <a:rPr lang="es-ES" sz="2000" dirty="0"/>
              <a:t>Para ayudar a desarrollar en la iglesia la meta de la multiplicación.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74828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33350"/>
            <a:ext cx="9144000" cy="1143000"/>
          </a:xfrm>
        </p:spPr>
        <p:txBody>
          <a:bodyPr>
            <a:noAutofit/>
          </a:bodyPr>
          <a:lstStyle/>
          <a:p>
            <a:r>
              <a:rPr lang="es-ES" sz="3200" b="1" dirty="0"/>
              <a:t>Algunas razones de por qué es importante un Comité de misiones</a:t>
            </a:r>
            <a:endParaRPr lang="en-U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1657350"/>
            <a:ext cx="8839200" cy="2438400"/>
          </a:xfrm>
        </p:spPr>
        <p:txBody>
          <a:bodyPr/>
          <a:lstStyle/>
          <a:p>
            <a:pPr lvl="0"/>
            <a:r>
              <a:rPr lang="es-ES" sz="2000" dirty="0"/>
              <a:t>Se puede hacer más si se delega.</a:t>
            </a:r>
            <a:endParaRPr lang="en-US" sz="2000" dirty="0"/>
          </a:p>
          <a:p>
            <a:pPr lvl="0"/>
            <a:r>
              <a:rPr lang="es-ES" sz="2000" dirty="0"/>
              <a:t>Más personas pueden participar en la obra de Dios.</a:t>
            </a:r>
            <a:endParaRPr lang="en-US" sz="2000" dirty="0"/>
          </a:p>
          <a:p>
            <a:pPr lvl="0"/>
            <a:r>
              <a:rPr lang="es-ES" sz="2000" dirty="0"/>
              <a:t>Cuando más personas participan en la obra, las críticas disminuyen.</a:t>
            </a:r>
            <a:endParaRPr lang="en-US" sz="2000" dirty="0"/>
          </a:p>
          <a:p>
            <a:pPr lvl="0"/>
            <a:r>
              <a:rPr lang="es-ES" sz="2000" dirty="0" smtClean="0"/>
              <a:t>continuar</a:t>
            </a:r>
            <a:r>
              <a:rPr lang="es-ES" sz="2000" dirty="0"/>
              <a:t>.</a:t>
            </a:r>
            <a:endParaRPr lang="en-US" sz="2000" dirty="0"/>
          </a:p>
          <a:p>
            <a:pPr lvl="0"/>
            <a:r>
              <a:rPr lang="es-ES" sz="2000" dirty="0"/>
              <a:t>Para ayudar a desarrollar en la iglesia la meta de la multiplicación.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44223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s-ES" dirty="0"/>
              <a:t>Comité de Misiones 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819150"/>
            <a:ext cx="8839200" cy="4191000"/>
          </a:xfrm>
        </p:spPr>
        <p:txBody>
          <a:bodyPr/>
          <a:lstStyle/>
          <a:p>
            <a:r>
              <a:rPr lang="es-ES" sz="2400" dirty="0"/>
              <a:t>E</a:t>
            </a:r>
            <a:r>
              <a:rPr lang="es-ES" sz="2400" dirty="0" smtClean="0"/>
              <a:t>s </a:t>
            </a:r>
            <a:r>
              <a:rPr lang="es-ES" sz="2400" dirty="0"/>
              <a:t>un grupo de hermanos a quienes la iglesia encarga la tarea de atender y administrar los asuntos </a:t>
            </a:r>
            <a:r>
              <a:rPr lang="es-ES" sz="2400" dirty="0" smtClean="0"/>
              <a:t>misioneros.</a:t>
            </a:r>
            <a:endParaRPr lang="es-ES" sz="2400" dirty="0"/>
          </a:p>
          <a:p>
            <a:r>
              <a:rPr lang="es-ES" sz="2400" dirty="0"/>
              <a:t>E</a:t>
            </a:r>
            <a:r>
              <a:rPr lang="es-ES" sz="2400" dirty="0" smtClean="0"/>
              <a:t>s </a:t>
            </a:r>
            <a:r>
              <a:rPr lang="es-ES" sz="2400" dirty="0"/>
              <a:t>un equipo sólido de personas capacitadas para facilitar la visión y formación </a:t>
            </a:r>
            <a:r>
              <a:rPr lang="es-ES" sz="2400" dirty="0" smtClean="0"/>
              <a:t>misionera.</a:t>
            </a:r>
          </a:p>
          <a:p>
            <a:r>
              <a:rPr lang="es-ES" sz="2400" dirty="0"/>
              <a:t>Son personas comprometidas primeramente con </a:t>
            </a:r>
            <a:r>
              <a:rPr lang="es-ES" sz="2400" dirty="0" smtClean="0"/>
              <a:t>Dios y </a:t>
            </a:r>
            <a:r>
              <a:rPr lang="es-ES" sz="2400" dirty="0"/>
              <a:t>comprometidos a la vez con su pastor e iglesia para movilizar todos los recursos disponibles en este </a:t>
            </a:r>
            <a:r>
              <a:rPr lang="es-ES" sz="2400" dirty="0" smtClean="0"/>
              <a:t>esfuerzo.</a:t>
            </a:r>
          </a:p>
          <a:p>
            <a:r>
              <a:rPr lang="es-ES" sz="2400" dirty="0"/>
              <a:t>es uno de los comités más importantes de la iglesia porque trabajarán en la tarea principal: ver que la gloria de Dios se extienda a todas las naciones.</a:t>
            </a:r>
            <a:endParaRPr lang="en-US" sz="2400" dirty="0"/>
          </a:p>
          <a:p>
            <a:endParaRPr lang="es-ES" sz="2400" dirty="0" smtClean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807020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Autofit/>
          </a:bodyPr>
          <a:lstStyle/>
          <a:p>
            <a:r>
              <a:rPr lang="es-ES" sz="3200" b="1" dirty="0"/>
              <a:t>He aquí algunos de los objetivos claves que debe hacer un Comité de Misiones</a:t>
            </a:r>
            <a:endParaRPr lang="es-ES_tradnl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200" y="1200150"/>
            <a:ext cx="8991600" cy="3733799"/>
          </a:xfrm>
        </p:spPr>
        <p:txBody>
          <a:bodyPr/>
          <a:lstStyle/>
          <a:p>
            <a:pPr lvl="0"/>
            <a:r>
              <a:rPr lang="es-ES" sz="2400" dirty="0"/>
              <a:t>Enseñar a los creyentes a entender el plan global de Dios para las naciones.</a:t>
            </a:r>
            <a:endParaRPr lang="en-US" sz="2400" dirty="0"/>
          </a:p>
          <a:p>
            <a:pPr lvl="0"/>
            <a:r>
              <a:rPr lang="es-ES" sz="2400" dirty="0"/>
              <a:t>Transmitir la visión de las multitudes que hay en el mundo, que aún no han escuchado el mensaje de salvación.</a:t>
            </a:r>
            <a:endParaRPr lang="en-US" sz="2400" dirty="0"/>
          </a:p>
          <a:p>
            <a:pPr lvl="0"/>
            <a:r>
              <a:rPr lang="es-ES" sz="2400" dirty="0"/>
              <a:t>Concientizar de las bases bíblicas de la obra misionera.</a:t>
            </a:r>
            <a:endParaRPr lang="en-US" sz="2400" dirty="0"/>
          </a:p>
          <a:p>
            <a:pPr lvl="0"/>
            <a:r>
              <a:rPr lang="es-ES" sz="2400" dirty="0"/>
              <a:t>Enseñar, exhortar y desafiar a cumplir con el mandato de Jesús.</a:t>
            </a:r>
            <a:endParaRPr lang="en-US" sz="2400" dirty="0"/>
          </a:p>
          <a:p>
            <a:pPr lvl="0"/>
            <a:r>
              <a:rPr lang="es-ES" sz="2400" dirty="0"/>
              <a:t>Llamar a la oración, perseverante y victoriosa</a:t>
            </a:r>
            <a:r>
              <a:rPr lang="es-E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2152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Autofit/>
          </a:bodyPr>
          <a:lstStyle/>
          <a:p>
            <a:r>
              <a:rPr lang="es-ES" sz="3200" b="1" dirty="0"/>
              <a:t>He aquí algunos de los objetivos claves que debe hacer un Comité de Misiones</a:t>
            </a:r>
            <a:endParaRPr lang="es-ES_tradnl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200" y="1200151"/>
            <a:ext cx="8991600" cy="3581400"/>
          </a:xfrm>
        </p:spPr>
        <p:txBody>
          <a:bodyPr/>
          <a:lstStyle/>
          <a:p>
            <a:pPr lvl="0"/>
            <a:r>
              <a:rPr lang="es-ES" sz="2400" dirty="0"/>
              <a:t>Dedicar y capacitar vidas que respondan al llamado divino.</a:t>
            </a:r>
            <a:endParaRPr lang="en-US" sz="2400" dirty="0"/>
          </a:p>
          <a:p>
            <a:pPr lvl="0"/>
            <a:r>
              <a:rPr lang="es-ES" sz="2400" dirty="0"/>
              <a:t>Estimular a la iglesia a ofrendar para las misiones.</a:t>
            </a:r>
            <a:endParaRPr lang="en-US" sz="2400" dirty="0"/>
          </a:p>
          <a:p>
            <a:pPr lvl="0"/>
            <a:r>
              <a:rPr lang="es-ES" sz="2400" dirty="0"/>
              <a:t>Motivar a cada miembro a responder con amor a la revelación de Dios en Su Palabra.</a:t>
            </a:r>
            <a:endParaRPr lang="en-US" sz="2400" dirty="0"/>
          </a:p>
          <a:p>
            <a:pPr lvl="0"/>
            <a:r>
              <a:rPr lang="es-ES" sz="2400" dirty="0"/>
              <a:t>Concientizar a la iglesia en su responsabilidad de formar, enviar, cuidar y sostener misioneros.</a:t>
            </a:r>
            <a:endParaRPr lang="en-US" sz="2400" dirty="0"/>
          </a:p>
          <a:p>
            <a:pPr lvl="0"/>
            <a:r>
              <a:rPr lang="es-ES" sz="2400" dirty="0"/>
              <a:t>Llamar a la unidad de todo el cuerpo de Cristo.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73462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Cualidades de los miembros del Comité de Misiones: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8600" y="1276350"/>
            <a:ext cx="8763000" cy="3581400"/>
          </a:xfrm>
        </p:spPr>
        <p:txBody>
          <a:bodyPr/>
          <a:lstStyle/>
          <a:p>
            <a:r>
              <a:rPr lang="es-ES" sz="2800" dirty="0"/>
              <a:t>Debe ser lleno del Espíritu </a:t>
            </a:r>
            <a:r>
              <a:rPr lang="es-ES" sz="2800" dirty="0" smtClean="0"/>
              <a:t>Santo</a:t>
            </a:r>
          </a:p>
          <a:p>
            <a:pPr marL="0" indent="0">
              <a:buNone/>
            </a:pPr>
            <a:endParaRPr lang="es-ES" sz="1800" dirty="0" smtClean="0"/>
          </a:p>
          <a:p>
            <a:r>
              <a:rPr lang="es-ES" sz="2800" dirty="0"/>
              <a:t>Debe tener visión misionera </a:t>
            </a:r>
            <a:endParaRPr lang="es-ES" sz="2800" dirty="0" smtClean="0"/>
          </a:p>
          <a:p>
            <a:pPr marL="0" indent="0">
              <a:buNone/>
            </a:pPr>
            <a:endParaRPr lang="es-ES" sz="1800" dirty="0" smtClean="0"/>
          </a:p>
          <a:p>
            <a:r>
              <a:rPr lang="es-ES" sz="2800" dirty="0"/>
              <a:t>Debe Capacitarse </a:t>
            </a:r>
            <a:endParaRPr lang="es-ES" sz="2800" dirty="0" smtClean="0"/>
          </a:p>
          <a:p>
            <a:endParaRPr lang="es-ES" sz="1800" dirty="0" smtClean="0"/>
          </a:p>
          <a:p>
            <a:r>
              <a:rPr lang="es-ES" sz="2800" dirty="0"/>
              <a:t>Debe dar prioridad a la actividad del comité misionero </a:t>
            </a:r>
            <a:r>
              <a:rPr lang="es-ES" sz="2800" dirty="0" smtClean="0"/>
              <a:t> 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3423143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rmAutofit/>
          </a:bodyPr>
          <a:lstStyle/>
          <a:p>
            <a:pPr lvl="0"/>
            <a:r>
              <a:rPr lang="es-ES" b="1" dirty="0"/>
              <a:t>Delegando las </a:t>
            </a:r>
            <a:r>
              <a:rPr lang="es-ES" b="1" dirty="0" smtClean="0"/>
              <a:t>tareas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71600" y="1123950"/>
            <a:ext cx="7239000" cy="3733800"/>
          </a:xfrm>
        </p:spPr>
        <p:txBody>
          <a:bodyPr/>
          <a:lstStyle/>
          <a:p>
            <a:pPr lvl="0"/>
            <a:r>
              <a:rPr lang="es-ES" sz="2800" b="1" dirty="0" smtClean="0"/>
              <a:t>Oración</a:t>
            </a:r>
            <a:endParaRPr lang="en-US" sz="2800" dirty="0"/>
          </a:p>
          <a:p>
            <a:pPr lvl="0"/>
            <a:r>
              <a:rPr lang="es-ES" sz="2800" b="1" dirty="0" smtClean="0"/>
              <a:t>Promoción</a:t>
            </a:r>
          </a:p>
          <a:p>
            <a:pPr lvl="0"/>
            <a:r>
              <a:rPr lang="es-ES" sz="2800" b="1" dirty="0" smtClean="0"/>
              <a:t>Capacitación</a:t>
            </a:r>
            <a:endParaRPr lang="en-US" sz="2800" dirty="0"/>
          </a:p>
          <a:p>
            <a:r>
              <a:rPr lang="es-ES" sz="2800" b="1" dirty="0" smtClean="0"/>
              <a:t>Metas </a:t>
            </a:r>
            <a:r>
              <a:rPr lang="es-ES" sz="2800" b="1" dirty="0"/>
              <a:t>y </a:t>
            </a:r>
            <a:r>
              <a:rPr lang="es-ES" sz="2800" b="1" dirty="0" smtClean="0"/>
              <a:t>estrategias</a:t>
            </a:r>
          </a:p>
          <a:p>
            <a:pPr lvl="0"/>
            <a:r>
              <a:rPr lang="es-ES" sz="2800" b="1" dirty="0"/>
              <a:t>Cuidado misionero</a:t>
            </a:r>
            <a:r>
              <a:rPr lang="es-ES" sz="2800" b="1" dirty="0" smtClean="0"/>
              <a:t>:</a:t>
            </a:r>
            <a:r>
              <a:rPr lang="es-ES" sz="2800" dirty="0"/>
              <a:t> </a:t>
            </a:r>
            <a:endParaRPr lang="en-US" sz="2800" dirty="0"/>
          </a:p>
          <a:p>
            <a:pPr lvl="0"/>
            <a:r>
              <a:rPr lang="es-ES" sz="2800" b="1" dirty="0"/>
              <a:t>Educación misionera</a:t>
            </a:r>
            <a:r>
              <a:rPr lang="es-ES" sz="2800" b="1" dirty="0" smtClean="0"/>
              <a:t>:</a:t>
            </a:r>
            <a:endParaRPr lang="en-US" sz="2800" dirty="0"/>
          </a:p>
          <a:p>
            <a:pPr lvl="0"/>
            <a:r>
              <a:rPr lang="es-ES" sz="2800" b="1" dirty="0"/>
              <a:t>Finanzas:</a:t>
            </a:r>
            <a:endParaRPr lang="en-US" sz="2800" dirty="0"/>
          </a:p>
          <a:p>
            <a:pPr lvl="0"/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48453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546" y="0"/>
            <a:ext cx="9144000" cy="728351"/>
          </a:xfrm>
        </p:spPr>
        <p:txBody>
          <a:bodyPr>
            <a:normAutofit/>
          </a:bodyPr>
          <a:lstStyle/>
          <a:p>
            <a:pPr lvl="0"/>
            <a:r>
              <a:rPr lang="es-ES" b="1" dirty="0"/>
              <a:t>Crear una Directiva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62000" y="742950"/>
            <a:ext cx="7696200" cy="4324350"/>
          </a:xfrm>
        </p:spPr>
        <p:txBody>
          <a:bodyPr/>
          <a:lstStyle/>
          <a:p>
            <a:pPr lvl="0"/>
            <a:r>
              <a:rPr lang="es-ES" sz="2400" dirty="0"/>
              <a:t>Presidente</a:t>
            </a:r>
            <a:endParaRPr lang="en-US" sz="2400" dirty="0"/>
          </a:p>
          <a:p>
            <a:pPr lvl="0"/>
            <a:r>
              <a:rPr lang="es-ES" sz="2400" dirty="0"/>
              <a:t>Secretario</a:t>
            </a:r>
            <a:endParaRPr lang="en-US" sz="2400" dirty="0"/>
          </a:p>
          <a:p>
            <a:pPr lvl="0"/>
            <a:r>
              <a:rPr lang="es-ES" sz="2400" dirty="0"/>
              <a:t>Tesorero</a:t>
            </a:r>
            <a:endParaRPr lang="en-US" sz="2400" dirty="0"/>
          </a:p>
          <a:p>
            <a:pPr lvl="0"/>
            <a:r>
              <a:rPr lang="es-ES" sz="2400" dirty="0"/>
              <a:t>Departamento de Oración</a:t>
            </a:r>
            <a:endParaRPr lang="en-US" sz="2400" dirty="0"/>
          </a:p>
          <a:p>
            <a:pPr lvl="0"/>
            <a:r>
              <a:rPr lang="es-ES" sz="2400" dirty="0"/>
              <a:t>Departamento de Promoción</a:t>
            </a:r>
            <a:endParaRPr lang="en-US" sz="2400" dirty="0"/>
          </a:p>
          <a:p>
            <a:pPr lvl="0"/>
            <a:r>
              <a:rPr lang="es-ES" sz="2400" dirty="0"/>
              <a:t>Departamento de Educación</a:t>
            </a:r>
            <a:endParaRPr lang="en-US" sz="2400" dirty="0"/>
          </a:p>
          <a:p>
            <a:pPr lvl="0"/>
            <a:r>
              <a:rPr lang="es-ES" sz="2400" dirty="0"/>
              <a:t>Departamento de Finanzas</a:t>
            </a:r>
            <a:endParaRPr lang="en-US" sz="2400" dirty="0"/>
          </a:p>
          <a:p>
            <a:pPr lvl="0"/>
            <a:r>
              <a:rPr lang="es-ES" sz="2400" dirty="0"/>
              <a:t>Departamento de Capacitación</a:t>
            </a:r>
            <a:endParaRPr lang="en-US" sz="2400" dirty="0"/>
          </a:p>
          <a:p>
            <a:pPr lvl="0"/>
            <a:r>
              <a:rPr lang="es-ES" sz="2400" dirty="0"/>
              <a:t>Departamento de Cuidado </a:t>
            </a:r>
            <a:r>
              <a:rPr lang="es-ES" sz="2400" dirty="0" smtClean="0"/>
              <a:t>Misionero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73039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73" y="57150"/>
            <a:ext cx="9144000" cy="857250"/>
          </a:xfrm>
        </p:spPr>
        <p:txBody>
          <a:bodyPr>
            <a:normAutofit/>
          </a:bodyPr>
          <a:lstStyle/>
          <a:p>
            <a:r>
              <a:rPr lang="es-ES" b="1" dirty="0"/>
              <a:t>Los Mitos Para No Hacer la </a:t>
            </a:r>
            <a:r>
              <a:rPr lang="es-ES" b="1" dirty="0" smtClean="0"/>
              <a:t>Tarea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3400" y="1047750"/>
            <a:ext cx="8229600" cy="3733800"/>
          </a:xfrm>
        </p:spPr>
        <p:txBody>
          <a:bodyPr/>
          <a:lstStyle/>
          <a:p>
            <a:pPr lvl="0"/>
            <a:r>
              <a:rPr lang="es-ES" sz="2800" dirty="0"/>
              <a:t>El mito del tamaño (</a:t>
            </a:r>
            <a:r>
              <a:rPr lang="es-ES" sz="2800" dirty="0" smtClean="0"/>
              <a:t>pulga)</a:t>
            </a:r>
          </a:p>
          <a:p>
            <a:pPr lvl="0"/>
            <a:endParaRPr lang="es-ES" sz="2800" dirty="0" smtClean="0"/>
          </a:p>
          <a:p>
            <a:pPr lvl="0"/>
            <a:endParaRPr lang="es-ES" sz="2800" dirty="0" smtClean="0"/>
          </a:p>
          <a:p>
            <a:pPr lvl="0"/>
            <a:r>
              <a:rPr lang="es-ES" sz="2800" dirty="0" smtClean="0"/>
              <a:t>El </a:t>
            </a:r>
            <a:r>
              <a:rPr lang="es-ES" sz="2800" dirty="0"/>
              <a:t>mito de la pobreza (</a:t>
            </a:r>
            <a:r>
              <a:rPr lang="es-ES" sz="2800" dirty="0" smtClean="0"/>
              <a:t>langosta)</a:t>
            </a:r>
          </a:p>
          <a:p>
            <a:pPr lvl="0"/>
            <a:endParaRPr lang="es-ES" sz="2800" dirty="0" smtClean="0"/>
          </a:p>
          <a:p>
            <a:pPr lvl="0"/>
            <a:endParaRPr lang="es-ES" sz="2800" dirty="0" smtClean="0"/>
          </a:p>
          <a:p>
            <a:pPr lvl="0"/>
            <a:r>
              <a:rPr lang="es-ES" sz="2800" dirty="0" smtClean="0"/>
              <a:t>El </a:t>
            </a:r>
            <a:r>
              <a:rPr lang="es-ES" sz="2800" dirty="0"/>
              <a:t>mito de la debilidad (paloma</a:t>
            </a:r>
            <a:r>
              <a:rPr lang="es-ES" sz="2800" dirty="0" smtClean="0"/>
              <a:t>) </a:t>
            </a:r>
            <a:endParaRPr lang="es-ES_tradnl" sz="28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1665">
            <a:off x="5626647" y="784444"/>
            <a:ext cx="1729460" cy="1387268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4770">
            <a:off x="6264548" y="2092637"/>
            <a:ext cx="2203602" cy="1391942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377" y="3533529"/>
            <a:ext cx="1990501" cy="145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4409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73" y="57150"/>
            <a:ext cx="9144000" cy="857250"/>
          </a:xfrm>
        </p:spPr>
        <p:txBody>
          <a:bodyPr>
            <a:normAutofit/>
          </a:bodyPr>
          <a:lstStyle/>
          <a:p>
            <a:r>
              <a:rPr lang="es-ES" b="1" dirty="0"/>
              <a:t>Los Mitos Para No Hacer la </a:t>
            </a:r>
            <a:r>
              <a:rPr lang="es-ES" b="1" dirty="0" smtClean="0"/>
              <a:t>Tarea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047750"/>
            <a:ext cx="8229600" cy="3733800"/>
          </a:xfrm>
        </p:spPr>
        <p:txBody>
          <a:bodyPr/>
          <a:lstStyle/>
          <a:p>
            <a:pPr lvl="0"/>
            <a:r>
              <a:rPr lang="es-ES" sz="2800" dirty="0"/>
              <a:t>El mito del tiempo (</a:t>
            </a:r>
            <a:r>
              <a:rPr lang="es-ES" sz="2800" dirty="0" smtClean="0"/>
              <a:t>tortuga)</a:t>
            </a:r>
          </a:p>
          <a:p>
            <a:pPr lvl="0"/>
            <a:endParaRPr lang="es-ES" sz="2800" dirty="0"/>
          </a:p>
          <a:p>
            <a:pPr lvl="0"/>
            <a:endParaRPr lang="es-ES" sz="2800" dirty="0" smtClean="0"/>
          </a:p>
          <a:p>
            <a:pPr lvl="0"/>
            <a:r>
              <a:rPr lang="es-ES" sz="2800" dirty="0" smtClean="0"/>
              <a:t>El </a:t>
            </a:r>
            <a:r>
              <a:rPr lang="es-ES" sz="2800" dirty="0"/>
              <a:t>mito de la astucia (</a:t>
            </a:r>
            <a:r>
              <a:rPr lang="es-ES" sz="2800" dirty="0" smtClean="0"/>
              <a:t>zorro)</a:t>
            </a:r>
          </a:p>
          <a:p>
            <a:pPr lvl="0"/>
            <a:endParaRPr lang="es-ES" sz="2800" dirty="0" smtClean="0"/>
          </a:p>
          <a:p>
            <a:pPr lvl="0"/>
            <a:endParaRPr lang="es-ES" sz="2800" dirty="0"/>
          </a:p>
          <a:p>
            <a:pPr lvl="0"/>
            <a:r>
              <a:rPr lang="es-ES" sz="2800" dirty="0" smtClean="0"/>
              <a:t>El </a:t>
            </a:r>
            <a:r>
              <a:rPr lang="es-ES" sz="2800" dirty="0"/>
              <a:t>mito de la localidad (elefante</a:t>
            </a:r>
            <a:r>
              <a:rPr lang="es-ES" sz="2800" dirty="0" smtClean="0"/>
              <a:t>)</a:t>
            </a:r>
            <a:endParaRPr lang="es-ES_tradnl" sz="2800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205">
            <a:off x="5900126" y="699476"/>
            <a:ext cx="1600200" cy="1600200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266950"/>
            <a:ext cx="1647824" cy="1647824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090862"/>
            <a:ext cx="2035262" cy="204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279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73" y="57150"/>
            <a:ext cx="9144000" cy="857250"/>
          </a:xfrm>
        </p:spPr>
        <p:txBody>
          <a:bodyPr>
            <a:normAutofit/>
          </a:bodyPr>
          <a:lstStyle/>
          <a:p>
            <a:r>
              <a:rPr lang="es-ES" b="1" dirty="0"/>
              <a:t>Los Mitos Para No Hacer la </a:t>
            </a:r>
            <a:r>
              <a:rPr lang="es-ES" b="1" dirty="0" smtClean="0"/>
              <a:t>Tarea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144" y="1047750"/>
            <a:ext cx="8229600" cy="3733800"/>
          </a:xfrm>
        </p:spPr>
        <p:txBody>
          <a:bodyPr/>
          <a:lstStyle/>
          <a:p>
            <a:pPr lvl="0"/>
            <a:r>
              <a:rPr lang="es-ES" sz="2800" dirty="0"/>
              <a:t>El mito cultural (el </a:t>
            </a:r>
            <a:r>
              <a:rPr lang="es-ES" sz="2800" dirty="0" smtClean="0"/>
              <a:t>barrio)</a:t>
            </a:r>
          </a:p>
          <a:p>
            <a:pPr lvl="0"/>
            <a:endParaRPr lang="es-ES" sz="2800" dirty="0"/>
          </a:p>
          <a:p>
            <a:pPr marL="0" lvl="0" indent="0">
              <a:buNone/>
            </a:pPr>
            <a:endParaRPr lang="es-ES" sz="2800" dirty="0" smtClean="0"/>
          </a:p>
          <a:p>
            <a:pPr marL="0" lvl="0" indent="0">
              <a:buNone/>
            </a:pPr>
            <a:endParaRPr lang="es-ES" sz="2800" dirty="0" smtClean="0"/>
          </a:p>
          <a:p>
            <a:pPr lvl="0"/>
            <a:r>
              <a:rPr lang="es-ES" sz="2800" dirty="0" smtClean="0"/>
              <a:t>El </a:t>
            </a:r>
            <a:r>
              <a:rPr lang="es-ES" sz="2800" dirty="0"/>
              <a:t>mito de la experiencia (niños</a:t>
            </a:r>
            <a:r>
              <a:rPr lang="es-ES" sz="2800" dirty="0" smtClean="0"/>
              <a:t>)</a:t>
            </a:r>
            <a:endParaRPr lang="en-US" sz="28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38657"/>
            <a:ext cx="3276600" cy="2609850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48400" y="2952750"/>
            <a:ext cx="230632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764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514350"/>
            <a:ext cx="9144000" cy="1483519"/>
          </a:xfrm>
        </p:spPr>
        <p:txBody>
          <a:bodyPr>
            <a:noAutofit/>
          </a:bodyPr>
          <a:lstStyle/>
          <a:p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“La iglesia que no está involucrada en misiones 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está completa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</a:t>
            </a:r>
            <a:b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Idilio Pardillo E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_tradnl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2266950"/>
            <a:ext cx="9144000" cy="2362200"/>
          </a:xfrm>
        </p:spPr>
        <p:txBody>
          <a:bodyPr/>
          <a:lstStyle/>
          <a:p>
            <a:r>
              <a:rPr 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“Una iglesia según el corazón de Dios obligatoriamente debe de ser una iglesia misionera, independientemente de su condición económica o del número de miembros”. Gilberto Carvalho </a:t>
            </a:r>
            <a:r>
              <a:rPr lang="es-E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misionero </a:t>
            </a:r>
            <a:r>
              <a:rPr lang="es-E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SAMM en </a:t>
            </a:r>
            <a:r>
              <a:rPr lang="es-E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Paraguay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0512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33350"/>
            <a:ext cx="9144000" cy="1006079"/>
          </a:xfrm>
        </p:spPr>
        <p:txBody>
          <a:bodyPr>
            <a:normAutofit fontScale="90000"/>
          </a:bodyPr>
          <a:lstStyle/>
          <a:p>
            <a:pPr lvl="0"/>
            <a:r>
              <a:rPr lang="es-ES" sz="3600" b="1" dirty="0"/>
              <a:t>Una Iglesia misionera y activa, </a:t>
            </a:r>
            <a:r>
              <a:rPr lang="es-ES" sz="3600" b="1" dirty="0" smtClean="0"/>
              <a:t/>
            </a:r>
            <a:br>
              <a:rPr lang="es-ES" sz="3600" b="1" dirty="0" smtClean="0"/>
            </a:br>
            <a:r>
              <a:rPr lang="es-ES" sz="3600" b="1" dirty="0" smtClean="0"/>
              <a:t>Es </a:t>
            </a:r>
            <a:r>
              <a:rPr lang="es-ES" sz="3600" b="1" dirty="0"/>
              <a:t>una iglesia que </a:t>
            </a:r>
            <a:r>
              <a:rPr lang="es-ES" sz="3600" b="1" dirty="0" smtClean="0"/>
              <a:t>ORA</a:t>
            </a:r>
            <a:r>
              <a:rPr lang="es-ES" sz="3600" b="1" dirty="0"/>
              <a:t>:</a:t>
            </a:r>
            <a:r>
              <a:rPr lang="es-ES" b="1" dirty="0"/>
              <a:t> 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1123950"/>
            <a:ext cx="8839200" cy="3733799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/>
              <a:t>T</a:t>
            </a:r>
            <a:r>
              <a:rPr lang="es-ES" sz="2400" dirty="0" smtClean="0"/>
              <a:t>endrá </a:t>
            </a:r>
            <a:r>
              <a:rPr lang="es-ES" sz="2400" dirty="0"/>
              <a:t>tiempos fuertes y de Intercesión en oración por todo el mundo y sobre todo por las almas que necesitan a </a:t>
            </a:r>
            <a:r>
              <a:rPr lang="es-ES" sz="2400" dirty="0" smtClean="0"/>
              <a:t>Dios.</a:t>
            </a:r>
          </a:p>
          <a:p>
            <a:r>
              <a:rPr lang="es-ES" sz="2400" b="1" dirty="0"/>
              <a:t>Estos tiempos incluye oraciones por</a:t>
            </a:r>
            <a:r>
              <a:rPr lang="es-ES" sz="2400" b="1" dirty="0" smtClean="0"/>
              <a:t>:</a:t>
            </a:r>
            <a:endParaRPr lang="en-US" sz="12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000" dirty="0"/>
              <a:t>Gente perdida aquí y alrededor del mundo</a:t>
            </a:r>
            <a:endParaRPr lang="en-US" sz="20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000" dirty="0"/>
              <a:t>Grupos de gente no alcanzados</a:t>
            </a:r>
            <a:endParaRPr lang="en-US" sz="20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000" dirty="0"/>
              <a:t>Los Misioneros</a:t>
            </a:r>
            <a:endParaRPr lang="en-US" sz="20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000" dirty="0"/>
              <a:t>Gobiernos</a:t>
            </a:r>
            <a:endParaRPr lang="en-US" sz="20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000" dirty="0"/>
              <a:t>Proyectos de Planteamiento de Iglesias entre los No </a:t>
            </a:r>
            <a:endParaRPr lang="es-ES" sz="2000" dirty="0" smtClean="0"/>
          </a:p>
          <a:p>
            <a:pPr marL="457200" lvl="1" indent="0">
              <a:buNone/>
            </a:pPr>
            <a:r>
              <a:rPr lang="es-ES" sz="2000" dirty="0" smtClean="0"/>
              <a:t>Alcanzados.</a:t>
            </a:r>
            <a:endParaRPr lang="en-US" sz="2000" dirty="0"/>
          </a:p>
          <a:p>
            <a:pPr marL="0" indent="0">
              <a:buNone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828031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52549"/>
          </a:xfrm>
        </p:spPr>
        <p:txBody>
          <a:bodyPr>
            <a:normAutofit/>
          </a:bodyPr>
          <a:lstStyle/>
          <a:p>
            <a:pPr lvl="0"/>
            <a:r>
              <a:rPr lang="es-ES" sz="3200" b="1" dirty="0"/>
              <a:t>Algunos modos para motivar </a:t>
            </a:r>
            <a:r>
              <a:rPr lang="es-ES" sz="3200" b="1" dirty="0" smtClean="0"/>
              <a:t/>
            </a:r>
            <a:br>
              <a:rPr lang="es-ES" sz="3200" b="1" dirty="0" smtClean="0"/>
            </a:br>
            <a:r>
              <a:rPr lang="es-ES" sz="3200" b="1" dirty="0" smtClean="0"/>
              <a:t>a </a:t>
            </a:r>
            <a:r>
              <a:rPr lang="es-ES" sz="3200" b="1" dirty="0"/>
              <a:t>los tiempos de oración </a:t>
            </a:r>
            <a:r>
              <a:rPr lang="es-ES" sz="3200" b="1" dirty="0" smtClean="0"/>
              <a:t>son</a:t>
            </a:r>
            <a:r>
              <a:rPr lang="es-ES" sz="3200" b="1" dirty="0"/>
              <a:t>:</a:t>
            </a:r>
            <a:endParaRPr lang="es-ES_tradnl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z="2000" dirty="0"/>
              <a:t>Movilizar cuántos como se puede para presentar peticiones breves y específicas de los campos misioneros durante tiempos de oración.</a:t>
            </a:r>
            <a:endParaRPr lang="en-US" sz="2000" dirty="0"/>
          </a:p>
          <a:p>
            <a:pPr lvl="0"/>
            <a:r>
              <a:rPr lang="es-ES" sz="2000" dirty="0"/>
              <a:t>Lea noticias de especial interés en los diarios que muevan a la gente a una pasión de urgencia.</a:t>
            </a:r>
            <a:endParaRPr lang="en-US" sz="2000" dirty="0"/>
          </a:p>
          <a:p>
            <a:pPr lvl="0"/>
            <a:r>
              <a:rPr lang="es-ES" sz="2000" dirty="0"/>
              <a:t>Organice ayudas visuales (cuando posible) que enfocan el grupo en necesidades especiales.</a:t>
            </a:r>
            <a:endParaRPr lang="en-US" sz="2000" dirty="0"/>
          </a:p>
          <a:p>
            <a:pPr lvl="0"/>
            <a:r>
              <a:rPr lang="es-ES" sz="2000" dirty="0"/>
              <a:t>Haga preciso los lugares en el mundo donde sus misioneros están trabajando y donde existen los grupos inalcanzados.</a:t>
            </a:r>
            <a:endParaRPr lang="en-US" sz="2000" dirty="0"/>
          </a:p>
          <a:p>
            <a:r>
              <a:rPr lang="es-ES" sz="2000" dirty="0"/>
              <a:t>Entrene a su gente a desarrollar una mentalidad Hechos 1:8. </a:t>
            </a:r>
            <a:endParaRPr lang="es-ES_tradnl" sz="2000" dirty="0"/>
          </a:p>
        </p:txBody>
      </p:sp>
    </p:spTree>
    <p:extLst>
      <p:ext uri="{BB962C8B-B14F-4D97-AF65-F5344CB8AC3E}">
        <p14:creationId xmlns:p14="http://schemas.microsoft.com/office/powerpoint/2010/main" val="2927240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857250"/>
          </a:xfrm>
        </p:spPr>
        <p:txBody>
          <a:bodyPr>
            <a:noAutofit/>
          </a:bodyPr>
          <a:lstStyle/>
          <a:p>
            <a:r>
              <a:rPr lang="es-ES" sz="2800" b="1" dirty="0"/>
              <a:t>Una iglesia activa en las misiones, Es dirigida por un pastor con MENTALIDAD MISIONERA</a:t>
            </a:r>
            <a:endParaRPr lang="es-ES_tradnl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1200150"/>
            <a:ext cx="8763000" cy="3809999"/>
          </a:xfrm>
        </p:spPr>
        <p:txBody>
          <a:bodyPr/>
          <a:lstStyle/>
          <a:p>
            <a:pPr lvl="0"/>
            <a:r>
              <a:rPr lang="es-ES" sz="2400" b="1" dirty="0"/>
              <a:t>La “clave” del conocimiento misionero, promoción, y apoyo es el pastor</a:t>
            </a:r>
            <a:r>
              <a:rPr lang="es-ES" sz="2400" b="1" dirty="0" smtClean="0"/>
              <a:t>:</a:t>
            </a:r>
            <a:r>
              <a:rPr lang="es-ES" sz="1800" dirty="0"/>
              <a:t> </a:t>
            </a:r>
            <a:endParaRPr lang="en-US" sz="18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1800" dirty="0"/>
              <a:t>El pastor tiene que tomar la iniciativa para que su gente tenga conocimiento de las misiones.</a:t>
            </a:r>
            <a:endParaRPr lang="en-US" sz="18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1800" dirty="0"/>
              <a:t>El pastor y el liderazgo de la iglesia necesita nombrar/elegir un director de misiones.</a:t>
            </a:r>
            <a:endParaRPr lang="en-US" sz="18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1800" dirty="0"/>
              <a:t>Es necesario que el pastor mantenga comunicación con las agencias misioneras internacionales y locales para asegurar que su gente sea instruida en cuanto a las </a:t>
            </a:r>
            <a:r>
              <a:rPr lang="es-ES" sz="1800" dirty="0" smtClean="0"/>
              <a:t>misiones.</a:t>
            </a:r>
            <a:endParaRPr lang="en-US" sz="18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1800" dirty="0" smtClean="0"/>
              <a:t>El </a:t>
            </a:r>
            <a:r>
              <a:rPr lang="es-ES" sz="1800" dirty="0"/>
              <a:t>pastor debe de ser un modelo para su gente en cuanto a las misiones.</a:t>
            </a:r>
            <a:endParaRPr lang="en-US" sz="1800" dirty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69319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57150"/>
            <a:ext cx="9144000" cy="85725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s-ES" sz="3600" b="1" dirty="0"/>
              <a:t>Razones porque el pastor no se involucra </a:t>
            </a:r>
            <a:r>
              <a:rPr lang="es-ES" sz="3600" b="1" dirty="0" smtClean="0"/>
              <a:t/>
            </a:r>
            <a:br>
              <a:rPr lang="es-ES" sz="3600" b="1" dirty="0" smtClean="0"/>
            </a:br>
            <a:r>
              <a:rPr lang="es-ES" sz="3600" b="1" dirty="0" smtClean="0"/>
              <a:t>en </a:t>
            </a:r>
            <a:r>
              <a:rPr lang="es-ES" sz="3600" b="1" dirty="0"/>
              <a:t>las misiones:</a:t>
            </a:r>
            <a:r>
              <a:rPr lang="en-US" sz="3600" dirty="0"/>
              <a:t/>
            </a:r>
            <a:br>
              <a:rPr lang="en-US" sz="3600" dirty="0"/>
            </a:br>
            <a:endParaRPr lang="es-ES_tradnl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895350"/>
            <a:ext cx="9144000" cy="4114800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s-ES" sz="2200" dirty="0"/>
              <a:t>No percibe las misiones como un beneficio directo para su iglesia. Ve las misiones como competidor por los dólares y la mejor gente en la iglesia.</a:t>
            </a:r>
            <a:endParaRPr lang="en-US" sz="2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s-ES" sz="2200" dirty="0"/>
              <a:t>Su visión de la cosecha es netamente local.</a:t>
            </a:r>
            <a:endParaRPr lang="en-US" sz="2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s-ES" sz="2200" dirty="0"/>
              <a:t>Las misiones para la iglesia es algo costoso y consume el tiempo.</a:t>
            </a:r>
            <a:endParaRPr lang="en-US" sz="2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s-ES" sz="2200" dirty="0"/>
              <a:t>Involucrarse en misiones significa más que dar dinero y consume tiempo, creatividad, sacrificio, y compasión.</a:t>
            </a:r>
            <a:endParaRPr lang="en-US" sz="2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s-ES" sz="2200" dirty="0"/>
              <a:t>Puede que le falta conocimiento de las Misiones Mundiales.</a:t>
            </a:r>
            <a:endParaRPr lang="en-US" sz="2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s-ES" sz="2200" dirty="0"/>
              <a:t>Puede que teme que las misiones aleja una parte de su iglesia.</a:t>
            </a:r>
            <a:endParaRPr lang="en-US" sz="2200" dirty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00276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4" y="133350"/>
            <a:ext cx="9144000" cy="1063229"/>
          </a:xfrm>
        </p:spPr>
        <p:txBody>
          <a:bodyPr>
            <a:normAutofit fontScale="90000"/>
          </a:bodyPr>
          <a:lstStyle/>
          <a:p>
            <a:pPr lvl="0"/>
            <a:r>
              <a:rPr lang="es-ES" sz="3600" b="1" dirty="0"/>
              <a:t>El rol del pastor en el alcance misionero </a:t>
            </a:r>
            <a:r>
              <a:rPr lang="es-ES" sz="3600" b="1" dirty="0" smtClean="0"/>
              <a:t/>
            </a:r>
            <a:br>
              <a:rPr lang="es-ES" sz="3600" b="1" dirty="0" smtClean="0"/>
            </a:br>
            <a:r>
              <a:rPr lang="es-ES" sz="3600" b="1" dirty="0" smtClean="0"/>
              <a:t>de </a:t>
            </a:r>
            <a:r>
              <a:rPr lang="es-ES" sz="3600" b="1" dirty="0"/>
              <a:t>la iglesia local</a:t>
            </a:r>
            <a:r>
              <a:rPr lang="es-ES" sz="3600" b="1" dirty="0" smtClean="0"/>
              <a:t>: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1200150"/>
            <a:ext cx="8839200" cy="3886199"/>
          </a:xfrm>
        </p:spPr>
        <p:txBody>
          <a:bodyPr/>
          <a:lstStyle/>
          <a:p>
            <a:pPr lvl="0"/>
            <a:r>
              <a:rPr lang="es-ES" sz="2400" dirty="0"/>
              <a:t>Debe de convencerse que esfuerzo misionero es “una inversión en la Eternidad.”</a:t>
            </a:r>
            <a:endParaRPr lang="en-US" sz="2400" dirty="0"/>
          </a:p>
          <a:p>
            <a:pPr lvl="0"/>
            <a:r>
              <a:rPr lang="es-ES" sz="2400" dirty="0"/>
              <a:t>Debe de guiar la iglesia en una organización efectiva para llevar cabo su responsabilidad misionera mundial.</a:t>
            </a:r>
            <a:endParaRPr lang="en-US" sz="2400" dirty="0"/>
          </a:p>
          <a:p>
            <a:pPr lvl="0"/>
            <a:r>
              <a:rPr lang="es-ES" sz="2400" dirty="0"/>
              <a:t>Debe de guiar la iglesia en oración inteligente, sistemática, y potente a favor de las misiones mundiales.</a:t>
            </a:r>
            <a:endParaRPr lang="en-US" sz="2400" dirty="0"/>
          </a:p>
          <a:p>
            <a:pPr lvl="0"/>
            <a:r>
              <a:rPr lang="es-ES" sz="2400" dirty="0"/>
              <a:t>Debe de guiar la iglesia a un compromiso financiero a favor de las misiones mundiales</a:t>
            </a:r>
            <a:r>
              <a:rPr lang="es-E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0145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4" y="133350"/>
            <a:ext cx="9144000" cy="1063229"/>
          </a:xfrm>
        </p:spPr>
        <p:txBody>
          <a:bodyPr>
            <a:normAutofit fontScale="90000"/>
          </a:bodyPr>
          <a:lstStyle/>
          <a:p>
            <a:pPr lvl="0"/>
            <a:r>
              <a:rPr lang="es-ES" sz="3600" b="1" dirty="0"/>
              <a:t>El rol del pastor en el alcance misionero </a:t>
            </a:r>
            <a:r>
              <a:rPr lang="es-ES" sz="3600" b="1" dirty="0" smtClean="0"/>
              <a:t/>
            </a:r>
            <a:br>
              <a:rPr lang="es-ES" sz="3600" b="1" dirty="0" smtClean="0"/>
            </a:br>
            <a:r>
              <a:rPr lang="es-ES" sz="3600" b="1" dirty="0" smtClean="0"/>
              <a:t>de </a:t>
            </a:r>
            <a:r>
              <a:rPr lang="es-ES" sz="3600" b="1" dirty="0"/>
              <a:t>la iglesia local</a:t>
            </a:r>
            <a:r>
              <a:rPr lang="es-ES" sz="3600" b="1" dirty="0" smtClean="0"/>
              <a:t>: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1200150"/>
            <a:ext cx="8839200" cy="3886199"/>
          </a:xfrm>
        </p:spPr>
        <p:txBody>
          <a:bodyPr/>
          <a:lstStyle/>
          <a:p>
            <a:pPr lvl="0"/>
            <a:r>
              <a:rPr lang="es-ES" sz="2400" dirty="0" smtClean="0"/>
              <a:t>Él </a:t>
            </a:r>
            <a:r>
              <a:rPr lang="es-ES" sz="2400" dirty="0"/>
              <a:t>juega un papel importante en la educación y motivación de la iglesia en las misiones mundiales.</a:t>
            </a:r>
            <a:endParaRPr lang="en-US" sz="2400" dirty="0"/>
          </a:p>
          <a:p>
            <a:pPr lvl="0"/>
            <a:r>
              <a:rPr lang="es-ES" sz="2400" dirty="0"/>
              <a:t>Debe de retar a los individuos de su congregación para que consideren ir a los campos misioneros para servir.</a:t>
            </a:r>
            <a:endParaRPr lang="en-US" sz="2400" dirty="0"/>
          </a:p>
          <a:p>
            <a:pPr lvl="0"/>
            <a:r>
              <a:rPr lang="es-ES" sz="2400" dirty="0"/>
              <a:t>Debe de visitar y animar a su gente a que visiten un campo Misionero.</a:t>
            </a:r>
            <a:endParaRPr lang="en-US" sz="2400" dirty="0"/>
          </a:p>
          <a:p>
            <a:pPr lvl="0"/>
            <a:r>
              <a:rPr lang="es-ES" sz="2400" dirty="0"/>
              <a:t>Debe de mantenerse informado en cuanto a las grandes pautas en las misiones mundiales y proveer para su pueblo instrumentos educacionales</a:t>
            </a:r>
            <a:r>
              <a:rPr lang="es-E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7870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33350"/>
            <a:ext cx="9144000" cy="1066800"/>
          </a:xfrm>
        </p:spPr>
        <p:txBody>
          <a:bodyPr>
            <a:normAutofit fontScale="90000"/>
          </a:bodyPr>
          <a:lstStyle/>
          <a:p>
            <a:pPr lvl="0"/>
            <a:r>
              <a:rPr lang="es-ES" sz="3600" b="1" dirty="0"/>
              <a:t>Una Iglesia activa en las misiones, DA SU DINERO con sacrificio a la obra misionera</a:t>
            </a:r>
            <a:r>
              <a:rPr lang="es-ES" sz="3600" b="1" dirty="0" smtClean="0"/>
              <a:t>:</a:t>
            </a:r>
            <a:endParaRPr lang="es-ES_tradn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2400" y="1276350"/>
            <a:ext cx="8839200" cy="3733799"/>
          </a:xfrm>
        </p:spPr>
        <p:txBody>
          <a:bodyPr/>
          <a:lstStyle/>
          <a:p>
            <a:pPr lvl="0"/>
            <a:r>
              <a:rPr lang="es-ES" sz="2400" b="1" dirty="0"/>
              <a:t>Métodos comunes para financiar el ministerio misionero en la iglesia local</a:t>
            </a:r>
            <a:r>
              <a:rPr lang="es-ES" sz="2400" b="1" dirty="0" smtClean="0"/>
              <a:t>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000" dirty="0" smtClean="0"/>
              <a:t>Dando por medio del presupuesto unificado. La iglesia incluye las misiones en su presupuesto corriente.</a:t>
            </a:r>
            <a:endParaRPr lang="en-US" sz="2000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000" dirty="0" smtClean="0"/>
              <a:t>El sistema de Compromiso de Fe.</a:t>
            </a:r>
            <a:endParaRPr lang="en-US" sz="2000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000" dirty="0" smtClean="0"/>
              <a:t>Una combinación de presupuesto unificado y Compromiso de Fe.</a:t>
            </a:r>
            <a:endParaRPr lang="en-US" sz="2000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sz="2000" dirty="0" smtClean="0"/>
              <a:t>Desafíos enfocados para alcanzar metas específicas tales como Apoyo a una familia misionera, Congreso Anual de Misiones, viajes misioneros.</a:t>
            </a:r>
            <a:endParaRPr lang="en-US" sz="2000" dirty="0" smtClean="0"/>
          </a:p>
          <a:p>
            <a:endParaRPr lang="es-ES_tradnl" sz="2000" dirty="0"/>
          </a:p>
        </p:txBody>
      </p:sp>
    </p:spTree>
    <p:extLst>
      <p:ext uri="{BB962C8B-B14F-4D97-AF65-F5344CB8AC3E}">
        <p14:creationId xmlns:p14="http://schemas.microsoft.com/office/powerpoint/2010/main" val="3677606728"/>
      </p:ext>
    </p:extLst>
  </p:cSld>
  <p:clrMapOvr>
    <a:masterClrMapping/>
  </p:clrMapOvr>
</p:sld>
</file>

<file path=ppt/theme/theme1.xml><?xml version="1.0" encoding="utf-8"?>
<a:theme xmlns:a="http://schemas.openxmlformats.org/drawingml/2006/main" name="TEMPLET OFICIAL DE MISION SEMBRADOR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oticario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TEMPLET OFICIAL DE MISION SEMBRADORES</Template>
  <TotalTime>563</TotalTime>
  <Words>1680</Words>
  <Application>Microsoft Office PowerPoint</Application>
  <PresentationFormat>On-screen Show (16:9)</PresentationFormat>
  <Paragraphs>164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Book Antiqua</vt:lpstr>
      <vt:lpstr>Cambria</vt:lpstr>
      <vt:lpstr>Century Gothic</vt:lpstr>
      <vt:lpstr>Times New Roman</vt:lpstr>
      <vt:lpstr>Wingdings</vt:lpstr>
      <vt:lpstr>TEMPLET OFICIAL DE MISION SEMBRADORES</vt:lpstr>
      <vt:lpstr>Programa de Misiones  de la Iglesia Local </vt:lpstr>
      <vt:lpstr>Comité de Misiones </vt:lpstr>
      <vt:lpstr>Una Iglesia misionera y activa,  Es una iglesia que ORA: </vt:lpstr>
      <vt:lpstr>Algunos modos para motivar  a los tiempos de oración son:</vt:lpstr>
      <vt:lpstr>Una iglesia activa en las misiones, Es dirigida por un pastor con MENTALIDAD MISIONERA</vt:lpstr>
      <vt:lpstr>  Razones porque el pastor no se involucra  en las misiones: </vt:lpstr>
      <vt:lpstr>El rol del pastor en el alcance misionero  de la iglesia local:</vt:lpstr>
      <vt:lpstr>El rol del pastor en el alcance misionero  de la iglesia local:</vt:lpstr>
      <vt:lpstr>Una Iglesia activa en las misiones, DA SU DINERO con sacrificio a la obra misionera:</vt:lpstr>
      <vt:lpstr>Una Iglesia activa en las misiones, DA SU DINERO con sacrificio a la obra misionera:</vt:lpstr>
      <vt:lpstr>El Patrón de un Programa de Misiones Mundiales en La Iglesia Local</vt:lpstr>
      <vt:lpstr>Algunos Aspectos que el Programa  Local debe de Incluir</vt:lpstr>
      <vt:lpstr>Nombrar un director de Misiones y un comité de misiones para llevar a cabo el programa local:</vt:lpstr>
      <vt:lpstr>Nombrar un director de Misiones y un comité de misiones para llevar a cabo el programa local:</vt:lpstr>
      <vt:lpstr>¿Por qué un Comité de Misiones?</vt:lpstr>
      <vt:lpstr>Es importante que en el desarrollo del Comité de  Misiones Local tengan en mente TRES aspectos </vt:lpstr>
      <vt:lpstr>Algunas razones de por qué es importante un Comité de misiones</vt:lpstr>
      <vt:lpstr>Algunas razones de por qué es importante un Comité de misiones</vt:lpstr>
      <vt:lpstr>Algunas razones de por qué es importante un Comité de misiones</vt:lpstr>
      <vt:lpstr>He aquí algunos de los objetivos claves que debe hacer un Comité de Misiones</vt:lpstr>
      <vt:lpstr>He aquí algunos de los objetivos claves que debe hacer un Comité de Misiones</vt:lpstr>
      <vt:lpstr>Cualidades de los miembros del Comité de Misiones:</vt:lpstr>
      <vt:lpstr>Delegando las tareas</vt:lpstr>
      <vt:lpstr>Crear una Directiva</vt:lpstr>
      <vt:lpstr>Los Mitos Para No Hacer la Tarea</vt:lpstr>
      <vt:lpstr>Los Mitos Para No Hacer la Tarea</vt:lpstr>
      <vt:lpstr>Los Mitos Para No Hacer la Tarea</vt:lpstr>
      <vt:lpstr>“La iglesia que no está involucrada en misiones  no está completa.”  Dr. Idilio Pardillo E.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Michelle</dc:creator>
  <cp:lastModifiedBy>Chris Conti</cp:lastModifiedBy>
  <cp:revision>19</cp:revision>
  <dcterms:created xsi:type="dcterms:W3CDTF">2017-06-23T17:59:00Z</dcterms:created>
  <dcterms:modified xsi:type="dcterms:W3CDTF">2017-10-03T22:22:17Z</dcterms:modified>
</cp:coreProperties>
</file>