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2" r:id="rId6"/>
    <p:sldId id="269" r:id="rId7"/>
    <p:sldId id="274" r:id="rId8"/>
    <p:sldId id="275" r:id="rId9"/>
    <p:sldId id="263" r:id="rId10"/>
    <p:sldId id="277" r:id="rId11"/>
    <p:sldId id="264" r:id="rId12"/>
    <p:sldId id="265" r:id="rId13"/>
    <p:sldId id="281" r:id="rId14"/>
    <p:sldId id="278" r:id="rId15"/>
    <p:sldId id="268" r:id="rId16"/>
    <p:sldId id="270" r:id="rId17"/>
    <p:sldId id="279" r:id="rId18"/>
    <p:sldId id="282" r:id="rId19"/>
    <p:sldId id="280" r:id="rId20"/>
    <p:sldId id="271" r:id="rId21"/>
    <p:sldId id="273" r:id="rId22"/>
    <p:sldId id="272" r:id="rId23"/>
    <p:sldId id="276" r:id="rId24"/>
    <p:sldId id="266" r:id="rId25"/>
    <p:sldId id="26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6" d="100"/>
          <a:sy n="66" d="100"/>
        </p:scale>
        <p:origin x="7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8F662-1180-4DF3-84DC-6DC146DFC4B4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FAD0F-DE83-4794-B733-888B07F8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00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36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A35E52-B209-45C1-87C4-27586C120ED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17762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44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31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075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EED97-3477-42AB-8933-DBCA1D03295E}" type="slidenum">
              <a:rPr lang="en-NZ" smtClean="0"/>
              <a:pPr/>
              <a:t>14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6864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87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905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EAD91-92C0-488E-A6B4-710BA053A741}" type="slidenum">
              <a:rPr lang="en-NZ" smtClean="0"/>
              <a:pPr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01381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EAD91-92C0-488E-A6B4-710BA053A741}" type="slidenum">
              <a:rPr lang="en-NZ" smtClean="0"/>
              <a:pPr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62163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EAD91-92C0-488E-A6B4-710BA053A741}" type="slidenum">
              <a:rPr lang="en-NZ" smtClean="0"/>
              <a:pPr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34913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F0A4BF-E8E8-42A5-B048-D65633A389D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7599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983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01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01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DB901-75A6-4430-907A-7E62BC13CE5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71350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C7CE6-D8F8-4EA5-BD18-444BC0DEFC2D}" type="slidenum">
              <a:rPr lang="en-US" smtClean="0"/>
              <a:pPr/>
              <a:t>25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13860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2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37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23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51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8F02D8-B908-4DD9-9CC1-288E6B66B89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02937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8F02D8-B908-4DD9-9CC1-288E6B66B89F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5541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9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39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7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9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2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05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0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56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2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73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7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8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95F49-5868-433D-B81D-C2EC032806F9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E95E-BEE5-4983-B764-55189B93D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https://gallery.mailchimp.com/42ba3eed534330c371d0b0f8d/images/6260ed74-e2b9-4def-94fd-7a2821605822.jpg" TargetMode="External"/><Relationship Id="rId2" Type="http://schemas.openxmlformats.org/officeDocument/2006/relationships/image" Target="https://gallery.mailchimp.com/42ba3eed534330c371d0b0f8d/images/c553e447-ec04-4706-865f-7494cffb92fd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796734" y="1371600"/>
            <a:ext cx="3204266" cy="42862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/>
          <p:cNvSpPr/>
          <p:nvPr/>
        </p:nvSpPr>
        <p:spPr>
          <a:xfrm>
            <a:off x="1143000" y="5657850"/>
            <a:ext cx="6858000" cy="3429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35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2" y="857250"/>
            <a:ext cx="365373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970117" y="2372104"/>
            <a:ext cx="2857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/>
              <a:t>Pasos prácticos para involucrarme en misiones</a:t>
            </a:r>
            <a:endParaRPr lang="es-AR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4972050" y="5690801"/>
            <a:ext cx="26860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Cynthia Sundman</a:t>
            </a:r>
          </a:p>
        </p:txBody>
      </p:sp>
    </p:spTree>
    <p:extLst>
      <p:ext uri="{BB962C8B-B14F-4D97-AF65-F5344CB8AC3E}">
        <p14:creationId xmlns:p14="http://schemas.microsoft.com/office/powerpoint/2010/main" val="150874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0" y="2492896"/>
            <a:ext cx="9144000" cy="1944216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5029200" y="329009"/>
            <a:ext cx="393528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3200" b="1" dirty="0"/>
              <a:t>Jesús es nuestro ejemplo como </a:t>
            </a:r>
            <a:r>
              <a:rPr lang="es-PE" sz="3200" b="1" dirty="0" err="1"/>
              <a:t>discipulador</a:t>
            </a:r>
            <a:r>
              <a:rPr lang="es-PE" sz="3200" b="1" dirty="0"/>
              <a:t>. </a:t>
            </a:r>
            <a:endParaRPr lang="en-US" sz="3200" dirty="0"/>
          </a:p>
          <a:p>
            <a:r>
              <a:rPr lang="es-PE" sz="2800" dirty="0"/>
              <a:t>Fue informal y relacional. </a:t>
            </a:r>
          </a:p>
          <a:p>
            <a:endParaRPr lang="es-PE" sz="2000" dirty="0"/>
          </a:p>
          <a:p>
            <a:r>
              <a:rPr lang="es-PE" sz="2800" dirty="0"/>
              <a:t>Enseñó mientras iba en el camino, </a:t>
            </a:r>
            <a:r>
              <a:rPr lang="es-PE" sz="2800" dirty="0" smtClean="0"/>
              <a:t>aprovechando </a:t>
            </a:r>
            <a:r>
              <a:rPr lang="es-PE" sz="2800" b="1" dirty="0"/>
              <a:t>oportunidades</a:t>
            </a:r>
            <a:r>
              <a:rPr lang="es-PE" sz="2800" dirty="0"/>
              <a:t> </a:t>
            </a:r>
            <a:r>
              <a:rPr lang="es-PE" sz="2800" dirty="0" smtClean="0"/>
              <a:t>diariamente.</a:t>
            </a:r>
            <a:endParaRPr lang="en-US" sz="2800" dirty="0"/>
          </a:p>
          <a:p>
            <a:endParaRPr lang="en-US" sz="2000" dirty="0"/>
          </a:p>
          <a:p>
            <a:r>
              <a:rPr lang="es-PE" sz="2800" dirty="0"/>
              <a:t>Les dio trabajo y responsabilidad, y después, les </a:t>
            </a:r>
            <a:r>
              <a:rPr lang="es-PE" sz="2800" dirty="0" smtClean="0"/>
              <a:t>dejó </a:t>
            </a:r>
            <a:r>
              <a:rPr lang="es-PE" sz="2800" dirty="0"/>
              <a:t>para que hicieran.</a:t>
            </a:r>
            <a:endParaRPr lang="en-US" sz="2800" dirty="0"/>
          </a:p>
        </p:txBody>
      </p:sp>
      <p:pic>
        <p:nvPicPr>
          <p:cNvPr id="10244" name="Picture 4" descr="http://www.dcicc.net/wp-content/uploads/2012/07/jesus-discipling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4903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3340224" y="3645024"/>
            <a:ext cx="1447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E" sz="2400" b="1" dirty="0" smtClean="0"/>
              <a:t>“habían estado </a:t>
            </a:r>
            <a:r>
              <a:rPr lang="es-PE" sz="2400" b="1" dirty="0"/>
              <a:t>con Jesús” </a:t>
            </a:r>
          </a:p>
        </p:txBody>
      </p:sp>
    </p:spTree>
    <p:extLst>
      <p:ext uri="{BB962C8B-B14F-4D97-AF65-F5344CB8AC3E}">
        <p14:creationId xmlns:p14="http://schemas.microsoft.com/office/powerpoint/2010/main" val="114018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98743" y="5772326"/>
            <a:ext cx="1549033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47 - 48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02915" y="969719"/>
            <a:ext cx="8073735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Mentoreo Occidental - académico</a:t>
            </a:r>
          </a:p>
          <a:p>
            <a:endParaRPr lang="es-PE" sz="1400" dirty="0"/>
          </a:p>
          <a:p>
            <a:r>
              <a:rPr lang="es-PE" sz="2700" dirty="0"/>
              <a:t>El método </a:t>
            </a:r>
            <a:r>
              <a:rPr lang="es-PE" sz="2700" dirty="0" smtClean="0"/>
              <a:t>de enseñanza son los cursos con profesores y el modelo para el estudiante es la clase.</a:t>
            </a:r>
          </a:p>
          <a:p>
            <a:endParaRPr lang="es-PE" sz="1400" dirty="0"/>
          </a:p>
          <a:p>
            <a:r>
              <a:rPr lang="es-PE" sz="2700" dirty="0" smtClean="0"/>
              <a:t>Es académico – se aprende oyendo</a:t>
            </a:r>
          </a:p>
          <a:p>
            <a:endParaRPr lang="es-PE" sz="800" dirty="0" smtClean="0"/>
          </a:p>
          <a:p>
            <a:r>
              <a:rPr lang="es-PE" sz="2700" dirty="0" smtClean="0"/>
              <a:t>No se tiene una relación con el mentor</a:t>
            </a:r>
          </a:p>
          <a:p>
            <a:endParaRPr lang="es-PE" sz="800" dirty="0" smtClean="0"/>
          </a:p>
          <a:p>
            <a:r>
              <a:rPr lang="es-PE" sz="2700" dirty="0" smtClean="0"/>
              <a:t>Es pasiva, la  practica viene por tu cuenta (solo el maestro practica)</a:t>
            </a:r>
          </a:p>
          <a:p>
            <a:endParaRPr lang="es-PE" sz="800" dirty="0" smtClean="0"/>
          </a:p>
          <a:p>
            <a:r>
              <a:rPr lang="es-PE" sz="2700" dirty="0" smtClean="0"/>
              <a:t>Es teórico</a:t>
            </a:r>
          </a:p>
          <a:p>
            <a:endParaRPr lang="es-PE" sz="800" dirty="0" smtClean="0"/>
          </a:p>
          <a:p>
            <a:r>
              <a:rPr lang="es-PE" sz="2700" dirty="0" smtClean="0"/>
              <a:t>Ejemplo – la matemática</a:t>
            </a:r>
          </a:p>
          <a:p>
            <a:endParaRPr lang="es-PE" sz="2700" dirty="0"/>
          </a:p>
        </p:txBody>
      </p:sp>
      <p:pic>
        <p:nvPicPr>
          <p:cNvPr id="5122" name="Picture 2" descr="https://www.csee-etuce.org/images/Pictures/adult-learning3-sma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191" y="4293908"/>
            <a:ext cx="3527930" cy="23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71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98743" y="5772326"/>
            <a:ext cx="1549033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47 - 48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02915" y="969719"/>
            <a:ext cx="8073735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Mentoreo Bíblico - relacional</a:t>
            </a:r>
          </a:p>
          <a:p>
            <a:endParaRPr lang="es-PE" sz="1400" dirty="0"/>
          </a:p>
          <a:p>
            <a:r>
              <a:rPr lang="es-PE" sz="2700" dirty="0"/>
              <a:t>El método </a:t>
            </a:r>
            <a:r>
              <a:rPr lang="es-PE" sz="2700" dirty="0" smtClean="0"/>
              <a:t>de enseñanza es modelar y el modelo para el estudiante es el mentor.</a:t>
            </a:r>
          </a:p>
          <a:p>
            <a:endParaRPr lang="es-PE" sz="1400" dirty="0"/>
          </a:p>
          <a:p>
            <a:r>
              <a:rPr lang="es-PE" sz="2700" dirty="0" smtClean="0"/>
              <a:t>Se experimenta y practica las lecciones</a:t>
            </a:r>
          </a:p>
          <a:p>
            <a:endParaRPr lang="es-PE" sz="800" dirty="0" smtClean="0"/>
          </a:p>
          <a:p>
            <a:r>
              <a:rPr lang="es-PE" sz="2700" dirty="0" smtClean="0"/>
              <a:t>El maestro y el discípulo interactúan</a:t>
            </a:r>
          </a:p>
          <a:p>
            <a:endParaRPr lang="es-PE" sz="800" dirty="0" smtClean="0"/>
          </a:p>
          <a:p>
            <a:r>
              <a:rPr lang="es-PE" sz="2700" dirty="0" smtClean="0"/>
              <a:t>Adiestramiento y capacitación</a:t>
            </a:r>
          </a:p>
          <a:p>
            <a:endParaRPr lang="es-PE" sz="800" dirty="0" smtClean="0"/>
          </a:p>
          <a:p>
            <a:r>
              <a:rPr lang="es-PE" sz="2700" dirty="0" smtClean="0"/>
              <a:t>Se aprende haciendo</a:t>
            </a:r>
          </a:p>
          <a:p>
            <a:endParaRPr lang="es-PE" sz="800" dirty="0" smtClean="0"/>
          </a:p>
          <a:p>
            <a:r>
              <a:rPr lang="es-PE" sz="2700" dirty="0" smtClean="0"/>
              <a:t>Ejemplo - Juan 15 y los parábolas</a:t>
            </a:r>
            <a:endParaRPr lang="es-PE" sz="2700" dirty="0"/>
          </a:p>
        </p:txBody>
      </p:sp>
      <p:pic>
        <p:nvPicPr>
          <p:cNvPr id="4098" name="Picture 2" descr="https://www.sykes.com/wp-content/uploads/2015/07/learn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454" y="3810930"/>
            <a:ext cx="3791667" cy="283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88168" y="5772326"/>
            <a:ext cx="1792581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49 Tarea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6894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98744" y="5772325"/>
            <a:ext cx="1097622" cy="37383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50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02915" y="969719"/>
            <a:ext cx="807373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Actividad 1:</a:t>
            </a:r>
          </a:p>
          <a:p>
            <a:endParaRPr lang="es-PE" sz="1600" b="1" dirty="0"/>
          </a:p>
          <a:p>
            <a:r>
              <a:rPr lang="es-PE" sz="4400" b="1" dirty="0" smtClean="0"/>
              <a:t>Autoevaluación de Mentoreo</a:t>
            </a:r>
            <a:endParaRPr lang="es-PE" sz="4400" b="1" dirty="0" smtClean="0"/>
          </a:p>
          <a:p>
            <a:endParaRPr lang="es-PE" sz="1400" dirty="0"/>
          </a:p>
          <a:p>
            <a:endParaRPr lang="es-PE" sz="2700" dirty="0"/>
          </a:p>
        </p:txBody>
      </p:sp>
      <p:pic>
        <p:nvPicPr>
          <p:cNvPr id="9" name="Picture 2" descr="http://3.bp.blogspot.com/-9ExFLeGJxl4/TflqEFcjKJI/AAAAAAAAAe4/2uSLQxY2ujA/s1600/neighbors%2Btalk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846" y="2709422"/>
            <a:ext cx="6787479" cy="332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1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6512" y="0"/>
            <a:ext cx="9192072" cy="693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SIM SP Comm\fotos\Karina\doriscobbing8.jpg"/>
          <p:cNvPicPr>
            <a:picLocks noChangeAspect="1" noChangeArrowheads="1"/>
          </p:cNvPicPr>
          <p:nvPr/>
        </p:nvPicPr>
        <p:blipFill>
          <a:blip r:embed="rId3" cstate="screen"/>
          <a:srcRect b="52043"/>
          <a:stretch>
            <a:fillRect/>
          </a:stretch>
        </p:blipFill>
        <p:spPr bwMode="auto">
          <a:xfrm>
            <a:off x="3492896" y="1823392"/>
            <a:ext cx="2229925" cy="2880320"/>
          </a:xfrm>
          <a:prstGeom prst="rect">
            <a:avLst/>
          </a:prstGeom>
          <a:noFill/>
        </p:spPr>
      </p:pic>
      <p:sp>
        <p:nvSpPr>
          <p:cNvPr id="13" name="Right Arrow 12"/>
          <p:cNvSpPr/>
          <p:nvPr/>
        </p:nvSpPr>
        <p:spPr>
          <a:xfrm>
            <a:off x="5797152" y="2759496"/>
            <a:ext cx="86409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flipH="1">
            <a:off x="2556792" y="2831504"/>
            <a:ext cx="86409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5400000">
            <a:off x="4212976" y="4991744"/>
            <a:ext cx="86409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5400000" flipH="1">
            <a:off x="4212976" y="1175320"/>
            <a:ext cx="86409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36912" y="455240"/>
            <a:ext cx="20162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/>
              <a:t>Desde arriba</a:t>
            </a:r>
            <a:endParaRPr lang="es-PE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36912" y="5999856"/>
            <a:ext cx="20162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/>
              <a:t>Hacia abajo</a:t>
            </a:r>
            <a:endParaRPr lang="es-PE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805264" y="2759496"/>
            <a:ext cx="21602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/>
              <a:t>Pares (afuera)</a:t>
            </a:r>
            <a:endParaRPr lang="es-PE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45032" y="2852936"/>
            <a:ext cx="226774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/>
              <a:t>Pares (dentro)</a:t>
            </a:r>
            <a:endParaRPr lang="es-PE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08520" y="4725144"/>
            <a:ext cx="2808312" cy="132343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 smtClean="0"/>
              <a:t>Mentores a todo nivel</a:t>
            </a:r>
            <a:endParaRPr lang="en-US" sz="4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192688" y="4769857"/>
            <a:ext cx="2808312" cy="132343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 smtClean="0"/>
              <a:t>Informales y formales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26963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7635477" y="5824114"/>
            <a:ext cx="11786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51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562465" y="1085850"/>
            <a:ext cx="807373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Escoger un Mentor</a:t>
            </a:r>
          </a:p>
          <a:p>
            <a:endParaRPr lang="es-PE" sz="1400" dirty="0"/>
          </a:p>
          <a:p>
            <a:r>
              <a:rPr lang="es-PE" sz="2700" dirty="0" smtClean="0"/>
              <a:t>Pautas para escoger y evaluar a un mentor:</a:t>
            </a:r>
          </a:p>
          <a:p>
            <a:endParaRPr lang="es-PE" sz="1400" dirty="0"/>
          </a:p>
          <a:p>
            <a:r>
              <a:rPr lang="es-PE" sz="2700" dirty="0" smtClean="0"/>
              <a:t>Compatibilidad</a:t>
            </a:r>
          </a:p>
          <a:p>
            <a:r>
              <a:rPr lang="es-PE" sz="2700" dirty="0" smtClean="0"/>
              <a:t>Integridad</a:t>
            </a:r>
          </a:p>
          <a:p>
            <a:r>
              <a:rPr lang="es-PE" sz="2700" dirty="0" smtClean="0"/>
              <a:t>Pericia</a:t>
            </a:r>
          </a:p>
          <a:p>
            <a:r>
              <a:rPr lang="es-PE" sz="2700" dirty="0" smtClean="0"/>
              <a:t>Disponibilidad</a:t>
            </a:r>
          </a:p>
          <a:p>
            <a:r>
              <a:rPr lang="es-PE" sz="2700" dirty="0" smtClean="0"/>
              <a:t>Motivación</a:t>
            </a:r>
          </a:p>
          <a:p>
            <a:r>
              <a:rPr lang="es-PE" sz="2700" dirty="0" smtClean="0"/>
              <a:t>Crecimiento</a:t>
            </a:r>
          </a:p>
          <a:p>
            <a:r>
              <a:rPr lang="es-PE" sz="2700" dirty="0" smtClean="0"/>
              <a:t>Vulnerabilidad</a:t>
            </a:r>
            <a:endParaRPr lang="es-PE" sz="2700" dirty="0"/>
          </a:p>
        </p:txBody>
      </p:sp>
      <p:pic>
        <p:nvPicPr>
          <p:cNvPr id="9218" name="Picture 2" descr="http://i.huffpost.com/gen/1924929/images/o-TWO-WOMEN-TALKING-facebo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843" y="2516201"/>
            <a:ext cx="5772150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39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7635477" y="5824114"/>
            <a:ext cx="11786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52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88844" y="1284410"/>
            <a:ext cx="8073735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/>
              <a:t>U</a:t>
            </a:r>
            <a:r>
              <a:rPr lang="es-PE" sz="3200" b="1" dirty="0" smtClean="0"/>
              <a:t>n Mentor no debe…</a:t>
            </a:r>
          </a:p>
          <a:p>
            <a:endParaRPr lang="es-PE" sz="1400" dirty="0" smtClean="0"/>
          </a:p>
          <a:p>
            <a:endParaRPr lang="es-PE" sz="1400" dirty="0"/>
          </a:p>
          <a:p>
            <a:r>
              <a:rPr lang="es-PE" sz="2700" dirty="0" smtClean="0"/>
              <a:t>Asumir el papel de Dios</a:t>
            </a:r>
          </a:p>
          <a:p>
            <a:endParaRPr lang="es-PE" sz="800" dirty="0" smtClean="0"/>
          </a:p>
          <a:p>
            <a:r>
              <a:rPr lang="es-PE" sz="2700" dirty="0"/>
              <a:t>S</a:t>
            </a:r>
            <a:r>
              <a:rPr lang="es-PE" sz="2700" dirty="0" smtClean="0"/>
              <a:t>er </a:t>
            </a:r>
            <a:r>
              <a:rPr lang="es-PE" sz="2700" dirty="0" smtClean="0"/>
              <a:t>muy rígida</a:t>
            </a:r>
          </a:p>
          <a:p>
            <a:endParaRPr lang="es-PE" sz="800" dirty="0" smtClean="0"/>
          </a:p>
          <a:p>
            <a:r>
              <a:rPr lang="es-PE" sz="2700" dirty="0" smtClean="0"/>
              <a:t>Mentorear </a:t>
            </a:r>
            <a:r>
              <a:rPr lang="es-PE" sz="2700" dirty="0" smtClean="0"/>
              <a:t>a muchas personas a la vez</a:t>
            </a:r>
          </a:p>
          <a:p>
            <a:endParaRPr lang="es-PE" sz="800" dirty="0" smtClean="0"/>
          </a:p>
          <a:p>
            <a:r>
              <a:rPr lang="es-PE" sz="2700" dirty="0"/>
              <a:t>S</a:t>
            </a:r>
            <a:r>
              <a:rPr lang="es-PE" sz="2700" dirty="0" smtClean="0"/>
              <a:t>acrificar </a:t>
            </a:r>
            <a:r>
              <a:rPr lang="es-PE" sz="2700" dirty="0" smtClean="0"/>
              <a:t>su tiempo devocional</a:t>
            </a:r>
          </a:p>
          <a:p>
            <a:endParaRPr lang="es-PE" sz="800" dirty="0" smtClean="0"/>
          </a:p>
          <a:p>
            <a:r>
              <a:rPr lang="es-PE" sz="2700" dirty="0"/>
              <a:t>H</a:t>
            </a:r>
            <a:r>
              <a:rPr lang="es-PE" sz="2700" dirty="0" smtClean="0"/>
              <a:t>acerse </a:t>
            </a:r>
            <a:r>
              <a:rPr lang="es-PE" sz="2700" dirty="0" smtClean="0"/>
              <a:t>emocionalmente dependiente al discípulo</a:t>
            </a:r>
          </a:p>
          <a:p>
            <a:endParaRPr lang="es-PE" sz="800" dirty="0" smtClean="0"/>
          </a:p>
          <a:p>
            <a:r>
              <a:rPr lang="es-PE" sz="2700" dirty="0"/>
              <a:t>P</a:t>
            </a:r>
            <a:r>
              <a:rPr lang="es-PE" sz="2700" dirty="0" smtClean="0"/>
              <a:t>ensar </a:t>
            </a:r>
            <a:r>
              <a:rPr lang="es-PE" sz="2700" dirty="0" smtClean="0"/>
              <a:t>que es un fracaso si su discípulo falla</a:t>
            </a:r>
          </a:p>
          <a:p>
            <a:endParaRPr lang="es-PE" sz="2700" dirty="0"/>
          </a:p>
        </p:txBody>
      </p:sp>
      <p:pic>
        <p:nvPicPr>
          <p:cNvPr id="10242" name="Picture 2" descr="http://s3.sinaimg.cn/mw690/001iLHQtgy6M3YDcB2y82&amp;6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371" y="1085850"/>
            <a:ext cx="29527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4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ntor women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188640"/>
            <a:ext cx="2304256" cy="600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La mejor forma de mentorear es haciendo preguntas:</a:t>
            </a:r>
            <a:endParaRPr lang="en-US" sz="3200" b="1" dirty="0" smtClean="0"/>
          </a:p>
          <a:p>
            <a:endParaRPr lang="es-PE" sz="3200" b="1" dirty="0" smtClean="0"/>
          </a:p>
          <a:p>
            <a:r>
              <a:rPr lang="es-PE" sz="3200" dirty="0" smtClean="0"/>
              <a:t>Cuéntame de ….</a:t>
            </a:r>
          </a:p>
          <a:p>
            <a:endParaRPr lang="en-US" sz="3200" dirty="0" smtClean="0"/>
          </a:p>
          <a:p>
            <a:r>
              <a:rPr lang="es-PE" sz="3200" dirty="0" smtClean="0"/>
              <a:t>Como te va en esta área…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32608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ntor women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188640"/>
            <a:ext cx="2304256" cy="3539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En parejas,</a:t>
            </a:r>
          </a:p>
          <a:p>
            <a:r>
              <a:rPr lang="es-PE" sz="3200" b="1" dirty="0"/>
              <a:t>t</a:t>
            </a:r>
            <a:r>
              <a:rPr lang="es-PE" sz="3200" b="1" dirty="0" smtClean="0"/>
              <a:t>oma unos minutos cada uno a preguntar como le fue ayer.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60129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68960"/>
            <a:ext cx="9144000" cy="2160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83568" y="3391540"/>
            <a:ext cx="734481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lvl="0" indent="-290513">
              <a:spcAft>
                <a:spcPts val="600"/>
              </a:spcAft>
              <a:buFont typeface="Arial" pitchFamily="34" charset="0"/>
              <a:buChar char="•"/>
            </a:pPr>
            <a:r>
              <a:rPr lang="es-PE" sz="3200" dirty="0" smtClean="0"/>
              <a:t>Tú no conoces toda la situación, mejor esperar hablar </a:t>
            </a:r>
            <a:endParaRPr lang="en-US" sz="3200" dirty="0" smtClean="0"/>
          </a:p>
          <a:p>
            <a:pPr marL="290513" lvl="0" indent="-290513">
              <a:spcAft>
                <a:spcPts val="600"/>
              </a:spcAft>
              <a:buFont typeface="Arial" pitchFamily="34" charset="0"/>
              <a:buChar char="•"/>
            </a:pPr>
            <a:r>
              <a:rPr lang="es-PE" sz="3200" dirty="0" smtClean="0">
                <a:solidFill>
                  <a:srgbClr val="0070C0"/>
                </a:solidFill>
              </a:rPr>
              <a:t>Haz que tome posesión de sus metas y decisiones.</a:t>
            </a:r>
            <a:endParaRPr lang="en-US" sz="3200" dirty="0" smtClean="0">
              <a:solidFill>
                <a:srgbClr val="0070C0"/>
              </a:solidFill>
            </a:endParaRPr>
          </a:p>
          <a:p>
            <a:pPr marL="290513" lvl="0" indent="-290513">
              <a:spcAft>
                <a:spcPts val="600"/>
              </a:spcAft>
              <a:buFont typeface="Arial" pitchFamily="34" charset="0"/>
              <a:buChar char="•"/>
            </a:pPr>
            <a:r>
              <a:rPr lang="es-PE" sz="3200" dirty="0" smtClean="0"/>
              <a:t>Ayuda a que explore las opciones.</a:t>
            </a:r>
            <a:endParaRPr lang="en-US" sz="3200" dirty="0" smtClean="0"/>
          </a:p>
          <a:p>
            <a:pPr marL="290513" lvl="0" indent="-290513">
              <a:spcAft>
                <a:spcPts val="600"/>
              </a:spcAft>
              <a:buFont typeface="Arial" pitchFamily="34" charset="0"/>
              <a:buChar char="•"/>
            </a:pPr>
            <a:r>
              <a:rPr lang="es-PE" sz="3200" dirty="0" smtClean="0">
                <a:solidFill>
                  <a:srgbClr val="0070C0"/>
                </a:solidFill>
              </a:rPr>
              <a:t>Aprende tomar decisiones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4" name="Picture 3" descr="mentor wome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76750" y="0"/>
            <a:ext cx="4667250" cy="3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449999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/>
              <a:t>Hacer buenas preguntas </a:t>
            </a:r>
            <a:r>
              <a:rPr lang="es-PE" sz="3200" b="1" dirty="0" smtClean="0"/>
              <a:t/>
            </a:r>
            <a:br>
              <a:rPr lang="es-PE" sz="3200" b="1" dirty="0" smtClean="0"/>
            </a:br>
            <a:r>
              <a:rPr lang="es-PE" sz="3200" b="1" dirty="0" smtClean="0"/>
              <a:t>Mejor que dar buenos consejos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017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43000" y="857250"/>
            <a:ext cx="6858000" cy="51435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pic>
        <p:nvPicPr>
          <p:cNvPr id="4099" name="Picture 6" descr="http://i264.photobucket.com/albums/ii180/TaylorTiburon/TaylorsEyeWorldKilbySty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1600200"/>
            <a:ext cx="6858000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14450" y="723748"/>
            <a:ext cx="6457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6000" b="1" dirty="0"/>
              <a:t>Te toca a ti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4450" y="5184796"/>
            <a:ext cx="64579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4500" b="1" dirty="0"/>
              <a:t>Tu parte </a:t>
            </a:r>
          </a:p>
        </p:txBody>
      </p:sp>
    </p:spTree>
    <p:extLst>
      <p:ext uri="{BB962C8B-B14F-4D97-AF65-F5344CB8AC3E}">
        <p14:creationId xmlns:p14="http://schemas.microsoft.com/office/powerpoint/2010/main" val="415019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7635477" y="5824114"/>
            <a:ext cx="11786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52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88844" y="1284410"/>
            <a:ext cx="8073735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Pautas a seguir con tu Mentor</a:t>
            </a:r>
            <a:endParaRPr lang="es-PE" sz="1400" dirty="0" smtClean="0"/>
          </a:p>
          <a:p>
            <a:endParaRPr lang="es-PE" sz="1400" dirty="0"/>
          </a:p>
          <a:p>
            <a:endParaRPr lang="es-PE" sz="2700" dirty="0"/>
          </a:p>
        </p:txBody>
      </p:sp>
      <p:pic>
        <p:nvPicPr>
          <p:cNvPr id="11266" name="Picture 2" descr="http://www.dsef.org/wp-content/uploads/2014/05/two-women-friends-talking-298x2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476" y="2401859"/>
            <a:ext cx="4070470" cy="316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3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7635477" y="5824114"/>
            <a:ext cx="11786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54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88844" y="1284410"/>
            <a:ext cx="8073735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/>
              <a:t>Rendición de cuentas en Misiones</a:t>
            </a:r>
          </a:p>
          <a:p>
            <a:endParaRPr lang="es-PE" b="1" dirty="0"/>
          </a:p>
          <a:p>
            <a:r>
              <a:rPr lang="es-PE" sz="3200" b="1" dirty="0" smtClean="0"/>
              <a:t>El Asesor Espiritual</a:t>
            </a:r>
          </a:p>
          <a:p>
            <a:endParaRPr lang="es-PE" sz="1600" b="1" dirty="0"/>
          </a:p>
          <a:p>
            <a:r>
              <a:rPr lang="es-PE" sz="3200" b="1" dirty="0" smtClean="0"/>
              <a:t>Preguntas para rendir cuentas</a:t>
            </a:r>
          </a:p>
          <a:p>
            <a:endParaRPr lang="es-PE" sz="3200" b="1" dirty="0"/>
          </a:p>
          <a:p>
            <a:endParaRPr lang="es-PE" sz="1400" dirty="0" smtClean="0"/>
          </a:p>
          <a:p>
            <a:endParaRPr lang="es-PE" sz="1400" dirty="0"/>
          </a:p>
          <a:p>
            <a:endParaRPr lang="es-PE" sz="2700" dirty="0"/>
          </a:p>
        </p:txBody>
      </p:sp>
      <p:pic>
        <p:nvPicPr>
          <p:cNvPr id="13314" name="Picture 2" descr="http://3.bp.blogspot.com/-9ExFLeGJxl4/TflqEFcjKJI/AAAAAAAAAe4/2uSLQxY2ujA/s1600/neighbors%2Btalk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4" y="3833992"/>
            <a:ext cx="573405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1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7635477" y="5824114"/>
            <a:ext cx="11786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55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88844" y="1284410"/>
            <a:ext cx="8073735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Tu también serás un Mentor</a:t>
            </a:r>
            <a:endParaRPr lang="es-PE" sz="1400" dirty="0" smtClean="0"/>
          </a:p>
          <a:p>
            <a:endParaRPr lang="es-PE" sz="1400" dirty="0"/>
          </a:p>
          <a:p>
            <a:endParaRPr lang="es-PE" sz="2700" dirty="0"/>
          </a:p>
        </p:txBody>
      </p:sp>
      <p:pic>
        <p:nvPicPr>
          <p:cNvPr id="12290" name="Picture 2" descr="http://packingforlife.com/wp-content/uploads/2013/01/TwoPeopleTalk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05" y="2183981"/>
            <a:ext cx="5460198" cy="364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2.bp.blogspot.com/-qdtzy_7PEG4/U5f2GFtaSZI/AAAAAAAAIs0/-2xe5Xj8s_I/s1600/girl-smiley-fa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47" y="2870134"/>
            <a:ext cx="1558206" cy="15582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76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pouring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86200" y="990600"/>
            <a:ext cx="2590800" cy="534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990600" y="0"/>
            <a:ext cx="2971800" cy="23622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914400" y="228600"/>
            <a:ext cx="3124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E" sz="4400" b="1" dirty="0"/>
              <a:t>La idea de Pablo y Timoteo</a:t>
            </a:r>
            <a:endParaRPr lang="en-US" sz="3600" b="1" dirty="0"/>
          </a:p>
        </p:txBody>
      </p:sp>
      <p:sp>
        <p:nvSpPr>
          <p:cNvPr id="12294" name="TextBox 1"/>
          <p:cNvSpPr txBox="1">
            <a:spLocks noChangeArrowheads="1"/>
          </p:cNvSpPr>
          <p:nvPr/>
        </p:nvSpPr>
        <p:spPr bwMode="auto">
          <a:xfrm rot="-417381">
            <a:off x="2743200" y="5000020"/>
            <a:ext cx="2743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E" sz="3200" dirty="0"/>
              <a:t>Un Timoteo quien guías </a:t>
            </a:r>
          </a:p>
          <a:p>
            <a:r>
              <a:rPr lang="es-PE" sz="3200" dirty="0"/>
              <a:t>en la fe.</a:t>
            </a:r>
            <a:endParaRPr lang="en-US" sz="3200" dirty="0"/>
          </a:p>
        </p:txBody>
      </p:sp>
      <p:sp>
        <p:nvSpPr>
          <p:cNvPr id="12295" name="TextBox 1"/>
          <p:cNvSpPr txBox="1">
            <a:spLocks noChangeArrowheads="1"/>
          </p:cNvSpPr>
          <p:nvPr/>
        </p:nvSpPr>
        <p:spPr bwMode="auto">
          <a:xfrm rot="-508368">
            <a:off x="5608133" y="334684"/>
            <a:ext cx="22098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E" sz="3200" dirty="0"/>
              <a:t>Un Pablo quien </a:t>
            </a:r>
          </a:p>
          <a:p>
            <a:r>
              <a:rPr lang="es-PE" sz="3200" dirty="0"/>
              <a:t>te guía</a:t>
            </a:r>
          </a:p>
          <a:p>
            <a:r>
              <a:rPr lang="es-PE" sz="3200" dirty="0"/>
              <a:t> en la fe</a:t>
            </a:r>
            <a:endParaRPr lang="en-US" sz="3200" dirty="0"/>
          </a:p>
        </p:txBody>
      </p:sp>
      <p:sp>
        <p:nvSpPr>
          <p:cNvPr id="12296" name="Rectangle 4"/>
          <p:cNvSpPr>
            <a:spLocks noChangeArrowheads="1"/>
          </p:cNvSpPr>
          <p:nvPr/>
        </p:nvSpPr>
        <p:spPr bwMode="auto">
          <a:xfrm>
            <a:off x="8229600" y="0"/>
            <a:ext cx="914400" cy="6858000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" cy="6858000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3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gallery.mailchimp.com/42ba3eed534330c371d0b0f8d/images/c553e447-ec04-4706-865f-7494cffb92fd.jpg"/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4" y="163626"/>
            <a:ext cx="8281699" cy="1394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s://gallery.mailchimp.com/42ba3eed534330c371d0b0f8d/images/6260ed74-e2b9-4def-94fd-7a2821605822.jpg"/>
          <p:cNvPicPr>
            <a:picLocks noChangeAspect="1" noChangeArrowheads="1"/>
          </p:cNvPicPr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3" y="1557712"/>
            <a:ext cx="8281699" cy="5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43000" y="857250"/>
            <a:ext cx="6858000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350"/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5943600" y="2020069"/>
            <a:ext cx="26289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5550"/>
              </a:lnSpc>
            </a:pPr>
            <a:r>
              <a:rPr lang="es-CL" sz="5400" b="1" dirty="0">
                <a:solidFill>
                  <a:schemeClr val="bg1"/>
                </a:solidFill>
              </a:rPr>
              <a:t>Revista</a:t>
            </a:r>
          </a:p>
          <a:p>
            <a:pPr>
              <a:lnSpc>
                <a:spcPts val="5550"/>
              </a:lnSpc>
            </a:pPr>
            <a:r>
              <a:rPr lang="es-CL" sz="3600" b="1" dirty="0">
                <a:solidFill>
                  <a:schemeClr val="bg1"/>
                </a:solidFill>
              </a:rPr>
              <a:t>Electrónica</a:t>
            </a:r>
          </a:p>
          <a:p>
            <a:pPr>
              <a:lnSpc>
                <a:spcPts val="5550"/>
              </a:lnSpc>
            </a:pPr>
            <a:r>
              <a:rPr lang="es-CL" sz="5400" b="1" dirty="0">
                <a:solidFill>
                  <a:schemeClr val="bg1"/>
                </a:solidFill>
              </a:rPr>
              <a:t>VAMOS </a:t>
            </a:r>
          </a:p>
        </p:txBody>
      </p:sp>
      <p:pic>
        <p:nvPicPr>
          <p:cNvPr id="33797" name="Picture 3" descr="C:\SIM SP Comm\ezine\mentorportada (Large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96002">
            <a:off x="464230" y="306778"/>
            <a:ext cx="2112382" cy="298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 descr="C:\SIM SP Comm\ezine\ninoportada (Medium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25867" y="1133677"/>
            <a:ext cx="2572502" cy="363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5" descr="C:\SIM SP Comm\ezine\portadaeuropa (Large)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680205">
            <a:off x="867233" y="3238867"/>
            <a:ext cx="2194410" cy="310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3571875" y="5847628"/>
            <a:ext cx="405765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L" sz="2700" b="1" dirty="0">
                <a:solidFill>
                  <a:srgbClr val="FCF600"/>
                </a:solidFill>
              </a:rPr>
              <a:t>www.misionessim.org</a:t>
            </a: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5150733" y="856478"/>
            <a:ext cx="3808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b="1" i="1" dirty="0">
                <a:solidFill>
                  <a:srgbClr val="FFFF00"/>
                </a:solidFill>
              </a:rPr>
              <a:t>GRATIS en línea </a:t>
            </a:r>
            <a:r>
              <a:rPr lang="es-ES" b="1" i="1" dirty="0" smtClean="0">
                <a:solidFill>
                  <a:srgbClr val="FFFF00"/>
                </a:solidFill>
              </a:rPr>
              <a:t>y enviada </a:t>
            </a:r>
            <a:r>
              <a:rPr lang="es-ES" b="1" i="1" dirty="0">
                <a:solidFill>
                  <a:srgbClr val="FFFF00"/>
                </a:solidFill>
              </a:rPr>
              <a:t>a su correo. 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84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00150" y="1028703"/>
            <a:ext cx="6686550" cy="5020605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133350" indent="-7144" algn="ctr">
              <a:spcAft>
                <a:spcPts val="900"/>
              </a:spcAft>
            </a:pPr>
            <a:r>
              <a:rPr lang="es-PE" b="1" dirty="0"/>
              <a:t>Vida espiritual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Carácter del Misionero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Antes de Ir al Campo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Mentoría en las Misiones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Cómo Involucrar a la Iglesia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Levantando Apoyo</a:t>
            </a:r>
            <a:r>
              <a:rPr lang="es-PE" b="1" dirty="0"/>
              <a:t>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Comunicación Integral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Cuidado Integral del Misionero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Pureza Moral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Cuidado de la Salud Física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Cuidado de la Salud Emocional 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Adaptándose al Campo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Aprender un Idioma y Cultura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Relaciones del Misionero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Soltería en las Misiones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Familia Misionera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Trabajo en Equipo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Guerra Espiritual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Discipulado y Formación de Líderes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Misiones Transformadoras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Organización y Planificación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Trabajo en Países de Acceso Restringido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43000" y="857250"/>
            <a:ext cx="6858000" cy="51435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1814512" y="1096386"/>
            <a:ext cx="5825729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7144" algn="ctr">
              <a:spcAft>
                <a:spcPts val="900"/>
              </a:spcAft>
            </a:pPr>
            <a:r>
              <a:rPr lang="es-PE" sz="6000" b="1" dirty="0"/>
              <a:t>Mentoría en </a:t>
            </a:r>
          </a:p>
          <a:p>
            <a:pPr marL="133350" indent="-7144" algn="ctr">
              <a:spcAft>
                <a:spcPts val="900"/>
              </a:spcAft>
            </a:pPr>
            <a:r>
              <a:rPr lang="es-PE" sz="6000" b="1" dirty="0"/>
              <a:t>las Misiones</a:t>
            </a:r>
            <a:endParaRPr lang="en-US" sz="6000" b="1" dirty="0"/>
          </a:p>
        </p:txBody>
      </p:sp>
      <p:sp>
        <p:nvSpPr>
          <p:cNvPr id="8" name="Rectangle 7"/>
          <p:cNvSpPr/>
          <p:nvPr/>
        </p:nvSpPr>
        <p:spPr>
          <a:xfrm>
            <a:off x="1143000" y="4004073"/>
            <a:ext cx="6858000" cy="1885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26" name="Picture 2" descr="C:\Users\Chris\Desktop\lanzamiento y congreso\portad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63409" y="4143376"/>
            <a:ext cx="2000250" cy="1629236"/>
          </a:xfrm>
          <a:prstGeom prst="rect">
            <a:avLst/>
          </a:prstGeom>
          <a:noFill/>
        </p:spPr>
      </p:pic>
      <p:pic>
        <p:nvPicPr>
          <p:cNvPr id="6146" name="Picture 2" descr="C:\SIM SP Comm\AAA missionary kit\MANUAL Vamos package\Links\actividade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18350" y="4143377"/>
            <a:ext cx="1526861" cy="160734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43300" y="3429000"/>
            <a:ext cx="1859973" cy="55399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3000" dirty="0"/>
              <a:t>Página 47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315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98744" y="5772326"/>
            <a:ext cx="11323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47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592283" y="1618964"/>
            <a:ext cx="807373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700" dirty="0" smtClean="0"/>
              <a:t>Cada misionera se necesita una persona o varios personas a lo larga de su vida para…</a:t>
            </a:r>
          </a:p>
          <a:p>
            <a:endParaRPr lang="es-PE" sz="2700" dirty="0"/>
          </a:p>
          <a:p>
            <a:r>
              <a:rPr lang="es-PE" sz="2700" dirty="0" smtClean="0"/>
              <a:t>Acompañarle </a:t>
            </a:r>
            <a:r>
              <a:rPr lang="es-PE" sz="2700" dirty="0" smtClean="0"/>
              <a:t>en su desarrollo</a:t>
            </a:r>
          </a:p>
          <a:p>
            <a:r>
              <a:rPr lang="es-PE" sz="2700" dirty="0" smtClean="0"/>
              <a:t>Ayudarle en su crecimiento (espiritual y como persona)</a:t>
            </a:r>
          </a:p>
          <a:p>
            <a:r>
              <a:rPr lang="es-PE" sz="2700" dirty="0" smtClean="0"/>
              <a:t>Aprender sus lecciones</a:t>
            </a:r>
          </a:p>
          <a:p>
            <a:r>
              <a:rPr lang="es-PE" sz="2700" dirty="0" smtClean="0"/>
              <a:t>Vivir una vida ejemplar</a:t>
            </a:r>
          </a:p>
        </p:txBody>
      </p:sp>
      <p:pic>
        <p:nvPicPr>
          <p:cNvPr id="1028" name="Picture 4" descr="https://michellegilliam.files.wordpress.com/2014/09/o-woman-talking-to-doctor-facebo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353" y="4039565"/>
            <a:ext cx="3909768" cy="260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2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98744" y="5772326"/>
            <a:ext cx="11323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48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535131" y="1321936"/>
            <a:ext cx="8073735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¿Qué es un Mentor?</a:t>
            </a:r>
          </a:p>
          <a:p>
            <a:endParaRPr lang="es-PE" sz="1400" dirty="0"/>
          </a:p>
          <a:p>
            <a:r>
              <a:rPr lang="es-PE" sz="2700" dirty="0" smtClean="0"/>
              <a:t>Es una persona sabia. Es un </a:t>
            </a:r>
            <a:r>
              <a:rPr lang="es-PE" sz="2700" dirty="0" smtClean="0"/>
              <a:t>consejero</a:t>
            </a:r>
            <a:r>
              <a:rPr lang="es-PE" sz="2700" dirty="0" smtClean="0"/>
              <a:t>.</a:t>
            </a:r>
          </a:p>
          <a:p>
            <a:endParaRPr lang="es-PE" sz="2700" dirty="0"/>
          </a:p>
          <a:p>
            <a:r>
              <a:rPr lang="es-PE" sz="2700" dirty="0" smtClean="0"/>
              <a:t>Es aquel que tiene la habilidad de identificar y desarrollar el potencial de otros por medio de invertir en ellos sus dones, habilidades y talentos, llevando a sus discípulos a su destino. </a:t>
            </a:r>
          </a:p>
          <a:p>
            <a:endParaRPr lang="es-PE" dirty="0"/>
          </a:p>
          <a:p>
            <a:r>
              <a:rPr lang="es-PE" sz="2700" dirty="0" smtClean="0"/>
              <a:t>¿Qué es un discípulo?</a:t>
            </a:r>
          </a:p>
          <a:p>
            <a:endParaRPr lang="es-PE" sz="2700" dirty="0"/>
          </a:p>
        </p:txBody>
      </p:sp>
      <p:pic>
        <p:nvPicPr>
          <p:cNvPr id="2052" name="Picture 4" descr="http://i1123.photobucket.com/albums/l543/hercampusphoto/High%20School/mom-teen-girl-talk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815" y="4198056"/>
            <a:ext cx="3678051" cy="244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39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5" name="TextBox 4"/>
          <p:cNvSpPr txBox="1"/>
          <p:nvPr/>
        </p:nvSpPr>
        <p:spPr>
          <a:xfrm>
            <a:off x="535131" y="1321936"/>
            <a:ext cx="807373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sz="1400" dirty="0"/>
          </a:p>
          <a:p>
            <a:r>
              <a:rPr lang="es-PE" sz="2700" dirty="0" smtClean="0"/>
              <a:t>El mentoreo es una relación de mucho respeto mutuo, una relación de doble vía, en donde uno acompaña a otra persona en su proceso de vida en su ejercicio misionero.</a:t>
            </a:r>
          </a:p>
          <a:p>
            <a:endParaRPr lang="es-PE" sz="2700" dirty="0"/>
          </a:p>
        </p:txBody>
      </p:sp>
      <p:pic>
        <p:nvPicPr>
          <p:cNvPr id="8196" name="Picture 4" descr="http://www.etheniapolias.com/wp-content/uploads/2016/04/two-women-talk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314" y="2989238"/>
            <a:ext cx="5460552" cy="327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sonomachristianhome.com/wp-content/uploads/2012/01/Father-son-walk-dayligh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0" y="0"/>
            <a:ext cx="3810000" cy="230832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PE" sz="3600" b="1" dirty="0" smtClean="0"/>
              <a:t>Es un </a:t>
            </a:r>
            <a:r>
              <a:rPr lang="es-PE" sz="3600" b="1" dirty="0"/>
              <a:t>acompañamiento como de un padre al hijo. </a:t>
            </a:r>
            <a:endParaRPr lang="en-US" sz="3600" b="1" dirty="0"/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6477000" y="228600"/>
            <a:ext cx="24384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PE" sz="28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Discipulado NO es un programa de dos meses, sino un estilo de vida para el resto de la vida.</a:t>
            </a:r>
            <a:endParaRPr lang="en-US" sz="2800" b="1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707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chaelhyatt.com/wp-content/uploads/2009/12/iStock_000007189948Smal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2895232"/>
            <a:ext cx="5796136" cy="3846136"/>
          </a:xfrm>
          <a:prstGeom prst="rect">
            <a:avLst/>
          </a:prstGeom>
          <a:noFill/>
        </p:spPr>
      </p:pic>
      <p:sp>
        <p:nvSpPr>
          <p:cNvPr id="8195" name="Rectangle 29"/>
          <p:cNvSpPr>
            <a:spLocks noChangeArrowheads="1"/>
          </p:cNvSpPr>
          <p:nvPr/>
        </p:nvSpPr>
        <p:spPr bwMode="auto">
          <a:xfrm rot="-888533">
            <a:off x="4989599" y="1598235"/>
            <a:ext cx="1037010" cy="114861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3347864" cy="68580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107504" y="512088"/>
            <a:ext cx="396044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400" b="1" dirty="0" err="1" smtClean="0"/>
              <a:t>Mentorear</a:t>
            </a:r>
            <a:endParaRPr lang="es-PE" sz="4400" dirty="0"/>
          </a:p>
          <a:p>
            <a:r>
              <a:rPr lang="es-PE" sz="4400" dirty="0" smtClean="0"/>
              <a:t>tiene el </a:t>
            </a:r>
            <a:r>
              <a:rPr lang="es-PE" sz="4400" dirty="0"/>
              <a:t>propósito de que este estudiante </a:t>
            </a:r>
            <a:r>
              <a:rPr lang="es-PE" sz="4400" b="1" dirty="0"/>
              <a:t>pueda </a:t>
            </a:r>
            <a:r>
              <a:rPr lang="es-PE" sz="4400" b="1" dirty="0" err="1" smtClean="0"/>
              <a:t>mentorear</a:t>
            </a:r>
            <a:r>
              <a:rPr lang="es-PE" sz="4400" b="1" dirty="0" smtClean="0"/>
              <a:t> </a:t>
            </a:r>
            <a:br>
              <a:rPr lang="es-PE" sz="4400" b="1" dirty="0" smtClean="0"/>
            </a:br>
            <a:r>
              <a:rPr lang="es-PE" sz="4400" b="1" dirty="0" smtClean="0"/>
              <a:t>a </a:t>
            </a:r>
            <a:r>
              <a:rPr lang="es-PE" sz="4400" b="1" dirty="0"/>
              <a:t>los </a:t>
            </a:r>
            <a:r>
              <a:rPr lang="es-PE" sz="4400" b="1" dirty="0" smtClean="0"/>
              <a:t>demás.</a:t>
            </a:r>
            <a:endParaRPr lang="en-US" sz="4400" b="1" dirty="0"/>
          </a:p>
        </p:txBody>
      </p:sp>
      <p:pic>
        <p:nvPicPr>
          <p:cNvPr id="5" name="Picture 2" descr="C:\mobilization\Talleres y conferencias\Mentoreo\mentorclogo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139952" y="459022"/>
            <a:ext cx="4104456" cy="181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163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ttp://x96.xanga.com/527f444a71731272209382/m217101118.Gif"/>
          <p:cNvPicPr>
            <a:picLocks noChangeAspect="1" noChangeArrowheads="1"/>
          </p:cNvPicPr>
          <p:nvPr/>
        </p:nvPicPr>
        <p:blipFill>
          <a:blip r:embed="rId3" cstate="screen"/>
          <a:srcRect l="31522" r="26086"/>
          <a:stretch>
            <a:fillRect/>
          </a:stretch>
        </p:blipFill>
        <p:spPr bwMode="auto">
          <a:xfrm>
            <a:off x="5247839" y="0"/>
            <a:ext cx="38606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29"/>
          <p:cNvSpPr>
            <a:spLocks noChangeArrowheads="1"/>
          </p:cNvSpPr>
          <p:nvPr/>
        </p:nvSpPr>
        <p:spPr bwMode="auto">
          <a:xfrm rot="-888533">
            <a:off x="4989599" y="1598235"/>
            <a:ext cx="1037010" cy="114861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5076056" cy="68580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107504" y="512088"/>
            <a:ext cx="49152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400" b="1" dirty="0"/>
              <a:t>Discípulo</a:t>
            </a:r>
            <a:r>
              <a:rPr lang="es-PE" sz="4400" dirty="0"/>
              <a:t> </a:t>
            </a:r>
          </a:p>
          <a:p>
            <a:r>
              <a:rPr lang="es-PE" sz="4400" dirty="0" smtClean="0"/>
              <a:t>Significa estudiante</a:t>
            </a:r>
            <a:r>
              <a:rPr lang="es-PE" sz="4400" dirty="0"/>
              <a:t>, con el propósito de que este estudiante </a:t>
            </a:r>
            <a:r>
              <a:rPr lang="es-PE" sz="4400" b="1" dirty="0"/>
              <a:t>pueda enseñar a los </a:t>
            </a:r>
            <a:r>
              <a:rPr lang="es-PE" sz="4400" b="1" dirty="0" smtClean="0"/>
              <a:t>demás.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03698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-1" y="6383474"/>
            <a:ext cx="9144000" cy="260394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73753" y="283920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-1" y="6269174"/>
            <a:ext cx="9144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98744" y="5772326"/>
            <a:ext cx="1132344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48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383938" y="1144834"/>
            <a:ext cx="807373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El método de Jesús</a:t>
            </a:r>
          </a:p>
          <a:p>
            <a:endParaRPr lang="es-PE" sz="1400" dirty="0"/>
          </a:p>
          <a:p>
            <a:r>
              <a:rPr lang="es-PE" sz="2700" dirty="0" smtClean="0"/>
              <a:t>A sus discípulos les dio no solo instrucción teórica sino también práctica.</a:t>
            </a:r>
          </a:p>
          <a:p>
            <a:endParaRPr lang="es-PE" sz="1600" dirty="0" smtClean="0"/>
          </a:p>
          <a:p>
            <a:r>
              <a:rPr lang="es-PE" sz="2700" dirty="0" smtClean="0"/>
              <a:t>Les enseñó por medio de su ejemplo y sus palabras.</a:t>
            </a:r>
          </a:p>
          <a:p>
            <a:endParaRPr lang="es-PE" sz="1600" dirty="0"/>
          </a:p>
          <a:p>
            <a:r>
              <a:rPr lang="es-PE" sz="2700" dirty="0" smtClean="0"/>
              <a:t>Les discípulo por medio de las relaciones cercanas.</a:t>
            </a:r>
            <a:endParaRPr lang="es-PE" sz="2700" dirty="0"/>
          </a:p>
        </p:txBody>
      </p:sp>
      <p:pic>
        <p:nvPicPr>
          <p:cNvPr id="3074" name="Picture 2" descr="https://redeeminggod.com/wp-content/uploads/2015/04/BIble-Jesus-Discipl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711" y="4151320"/>
            <a:ext cx="3744410" cy="210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37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</TotalTime>
  <Words>727</Words>
  <Application>Microsoft Office PowerPoint</Application>
  <PresentationFormat>On-screen Show (4:3)</PresentationFormat>
  <Paragraphs>192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Sundman</dc:creator>
  <cp:lastModifiedBy>Cynthia Sundman</cp:lastModifiedBy>
  <cp:revision>26</cp:revision>
  <dcterms:created xsi:type="dcterms:W3CDTF">2016-08-03T13:30:08Z</dcterms:created>
  <dcterms:modified xsi:type="dcterms:W3CDTF">2016-08-04T22:59:30Z</dcterms:modified>
</cp:coreProperties>
</file>