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2" r:id="rId1"/>
  </p:sldMasterIdLst>
  <p:sldIdLst>
    <p:sldId id="256" r:id="rId2"/>
    <p:sldId id="257" r:id="rId3"/>
    <p:sldId id="258" r:id="rId4"/>
    <p:sldId id="262" r:id="rId5"/>
    <p:sldId id="259" r:id="rId6"/>
    <p:sldId id="263" r:id="rId7"/>
    <p:sldId id="264" r:id="rId8"/>
    <p:sldId id="260" r:id="rId9"/>
    <p:sldId id="261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/>
    <p:restoredTop sz="94586"/>
  </p:normalViewPr>
  <p:slideViewPr>
    <p:cSldViewPr snapToGrid="0" snapToObjects="1">
      <p:cViewPr varScale="1">
        <p:scale>
          <a:sx n="118" d="100"/>
          <a:sy n="118" d="100"/>
        </p:scale>
        <p:origin x="-199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Aft>
                <a:spcPts val="10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D633D-0703-B04F-9027-4222ABB7BA5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4EE02-088D-C948-99C1-150BDE26C28E}" type="slidenum">
              <a:rPr lang="en-US" smtClean="0"/>
              <a:t>‹Nr.›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D633D-0703-B04F-9027-4222ABB7BA5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4EE02-088D-C948-99C1-150BDE26C28E}" type="slidenum">
              <a:rPr lang="en-US" smtClean="0"/>
              <a:t>‹Nr.›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D633D-0703-B04F-9027-4222ABB7BA5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4EE02-088D-C948-99C1-150BDE26C28E}" type="slidenum">
              <a:rPr lang="en-US" smtClean="0"/>
              <a:t>‹Nr.›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D633D-0703-B04F-9027-4222ABB7BA5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4EE02-088D-C948-99C1-150BDE26C28E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GB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D633D-0703-B04F-9027-4222ABB7BA5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4EE02-088D-C948-99C1-150BDE26C28E}" type="slidenum">
              <a:rPr lang="en-US" smtClean="0"/>
              <a:t>‹Nr.›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en-GB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286000" indent="-457200">
              <a:defRPr/>
            </a:lvl6pPr>
            <a:lvl7pPr marL="2286000" indent="-457200">
              <a:defRPr/>
            </a:lvl7pPr>
            <a:lvl8pPr marL="2286000" indent="-457200">
              <a:defRPr/>
            </a:lvl8pPr>
            <a:lvl9pPr marL="2286000" indent="-457200">
              <a:defRPr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D633D-0703-B04F-9027-4222ABB7BA5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4EE02-088D-C948-99C1-150BDE26C28E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D633D-0703-B04F-9027-4222ABB7BA5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4EE02-088D-C948-99C1-150BDE26C28E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D633D-0703-B04F-9027-4222ABB7BA5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4EE02-088D-C948-99C1-150BDE26C28E}" type="slidenum">
              <a:rPr lang="en-US" smtClean="0"/>
              <a:t>‹Nr.›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D633D-0703-B04F-9027-4222ABB7BA5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4EE02-088D-C948-99C1-150BDE26C28E}" type="slidenum">
              <a:rPr lang="en-US" smtClean="0"/>
              <a:t>‹Nr.›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‹Nr.›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D633D-0703-B04F-9027-4222ABB7BA5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4EE02-088D-C948-99C1-150BDE26C28E}" type="slidenum">
              <a:rPr lang="en-US" smtClean="0"/>
              <a:t>‹Nr.›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D633D-0703-B04F-9027-4222ABB7BA5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4EE02-088D-C948-99C1-150BDE26C28E}" type="slidenum">
              <a:rPr lang="en-US" smtClean="0"/>
              <a:t>‹Nr.›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D633D-0703-B04F-9027-4222ABB7BA5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4EE02-088D-C948-99C1-150BDE26C28E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D633D-0703-B04F-9027-4222ABB7BA5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4EE02-088D-C948-99C1-150BDE26C28E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2000"/>
            </a:lvl6pPr>
            <a:lvl7pPr marL="2290763" indent="-461963">
              <a:defRPr sz="2000"/>
            </a:lvl7pPr>
            <a:lvl8pPr marL="2290763" indent="-461963">
              <a:defRPr sz="2000"/>
            </a:lvl8pPr>
            <a:lvl9pPr marL="2290763" indent="-461963"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D633D-0703-B04F-9027-4222ABB7BA5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4EE02-088D-C948-99C1-150BDE26C28E}" type="slidenum">
              <a:rPr lang="en-US" smtClean="0"/>
              <a:t>‹Nr.›</a:t>
            </a:fld>
            <a:endParaRPr lang="en-US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F47D633D-0703-B04F-9027-4222ABB7BA52}" type="datetimeFigureOut">
              <a:rPr lang="en-US" smtClean="0"/>
              <a:t>29/04/17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9474EE02-088D-C948-99C1-150BDE26C28E}" type="slidenum">
              <a:rPr lang="en-US" smtClean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3157892"/>
            <a:ext cx="8001000" cy="2424766"/>
          </a:xfrm>
        </p:spPr>
        <p:txBody>
          <a:bodyPr/>
          <a:lstStyle/>
          <a:p>
            <a:r>
              <a:rPr lang="es-ES_tradnl" b="1" dirty="0" smtClean="0"/>
              <a:t>La Responsabilidad de la Iglesia Local en la </a:t>
            </a:r>
            <a:r>
              <a:rPr lang="es-ES_tradnl" b="1" dirty="0" smtClean="0"/>
              <a:t>Movilización Misionera</a:t>
            </a:r>
            <a:endParaRPr lang="es-ES_tradnl" b="1" dirty="0"/>
          </a:p>
        </p:txBody>
      </p:sp>
    </p:spTree>
    <p:extLst>
      <p:ext uri="{BB962C8B-B14F-4D97-AF65-F5344CB8AC3E}">
        <p14:creationId xmlns:p14="http://schemas.microsoft.com/office/powerpoint/2010/main" val="823490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0251" y="274638"/>
            <a:ext cx="9084981" cy="1143000"/>
          </a:xfrm>
        </p:spPr>
        <p:txBody>
          <a:bodyPr/>
          <a:lstStyle/>
          <a:p>
            <a:r>
              <a:rPr lang="en-US" sz="4400" dirty="0" smtClean="0"/>
              <a:t>¿</a:t>
            </a:r>
            <a:r>
              <a:rPr lang="es-ES_tradnl" sz="4400" b="1" dirty="0" smtClean="0"/>
              <a:t>Cómo podemos </a:t>
            </a:r>
            <a:r>
              <a:rPr lang="es-ES_tradnl" sz="4400" b="1" dirty="0"/>
              <a:t>c</a:t>
            </a:r>
            <a:r>
              <a:rPr lang="es-ES_tradnl" sz="4400" b="1" dirty="0" smtClean="0"/>
              <a:t>uidar </a:t>
            </a:r>
            <a:r>
              <a:rPr lang="es-ES_tradnl" sz="4400" b="1" dirty="0"/>
              <a:t>a </a:t>
            </a:r>
            <a:r>
              <a:rPr lang="es-ES_tradnl" sz="4400" b="1" dirty="0" smtClean="0"/>
              <a:t>nuestros </a:t>
            </a:r>
            <a:r>
              <a:rPr lang="es-ES_tradnl" sz="4400" b="1" dirty="0"/>
              <a:t>misioneros en el campo </a:t>
            </a:r>
            <a:r>
              <a:rPr lang="es-ES_tradnl" sz="4400" b="1" dirty="0" smtClean="0"/>
              <a:t>misionero?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4999"/>
            <a:ext cx="9144000" cy="4834969"/>
          </a:xfrm>
        </p:spPr>
        <p:txBody>
          <a:bodyPr>
            <a:normAutofit lnSpcReduction="10000"/>
          </a:bodyPr>
          <a:lstStyle/>
          <a:p>
            <a:r>
              <a:rPr lang="es-ES_tradnl" sz="2800" dirty="0" smtClean="0"/>
              <a:t>Orar por ellos</a:t>
            </a:r>
          </a:p>
          <a:p>
            <a:r>
              <a:rPr lang="es-ES_tradnl" sz="2800" dirty="0" smtClean="0"/>
              <a:t>Apoyarlos económicamente (manteniendo los compromisos hechos antes de que salieron)</a:t>
            </a:r>
          </a:p>
          <a:p>
            <a:r>
              <a:rPr lang="es-ES_tradnl" sz="2800" dirty="0" smtClean="0"/>
              <a:t>Enviarlos cartas, correos, cosas que extrañan de su tierra y que expresan el amor</a:t>
            </a:r>
          </a:p>
          <a:p>
            <a:r>
              <a:rPr lang="es-ES_tradnl" sz="2800" dirty="0" smtClean="0"/>
              <a:t>Se acuerdan de su cumpleaños</a:t>
            </a:r>
          </a:p>
          <a:p>
            <a:r>
              <a:rPr lang="es-ES_tradnl" sz="2800" dirty="0" smtClean="0"/>
              <a:t>Toma interés en lo que está haciendo, tratando de entender más acerca del contexto donde vive y trabaja, incluyendo los desafíos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014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sz="4400" dirty="0"/>
              <a:t>¿</a:t>
            </a:r>
            <a:r>
              <a:rPr lang="es-ES_tradnl" sz="4400" b="1" dirty="0"/>
              <a:t>Cómo podemos cuidar a nuestros misioneros en el campo misionero?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41973"/>
            <a:ext cx="9144000" cy="4965435"/>
          </a:xfrm>
        </p:spPr>
        <p:txBody>
          <a:bodyPr>
            <a:normAutofit fontScale="92500"/>
          </a:bodyPr>
          <a:lstStyle/>
          <a:p>
            <a:r>
              <a:rPr lang="es-ES_tradnl" sz="2800" dirty="0" smtClean="0"/>
              <a:t>No poner presión sobre el misionero acerca de resultados</a:t>
            </a:r>
          </a:p>
          <a:p>
            <a:r>
              <a:rPr lang="es-ES_tradnl" sz="2800" dirty="0" smtClean="0"/>
              <a:t>Asegurar que tienen apoyo en el campo misionero</a:t>
            </a:r>
          </a:p>
          <a:p>
            <a:r>
              <a:rPr lang="es-ES_tradnl" sz="2800" dirty="0" smtClean="0"/>
              <a:t>Hacer una visita pastoral</a:t>
            </a:r>
          </a:p>
          <a:p>
            <a:r>
              <a:rPr lang="es-ES_tradnl" sz="2800" dirty="0" smtClean="0"/>
              <a:t>Cuida a su familia </a:t>
            </a:r>
          </a:p>
          <a:p>
            <a:r>
              <a:rPr lang="es-ES_tradnl" sz="2800" dirty="0" smtClean="0"/>
              <a:t>Durante los tiempos de cambios o de más desafío, estar disponible para escuchar, animar, enviar correos o llamar </a:t>
            </a:r>
            <a:r>
              <a:rPr lang="es-ES_tradnl" sz="2800" dirty="0" err="1" smtClean="0"/>
              <a:t>etc</a:t>
            </a:r>
            <a:endParaRPr lang="es-ES_tradnl" sz="2800" dirty="0" smtClean="0"/>
          </a:p>
          <a:p>
            <a:r>
              <a:rPr lang="es-ES_tradnl" sz="2800" dirty="0" smtClean="0"/>
              <a:t>Durante sus visitas, ayudar con cosas prácticas, dar cuidado pastoral, mostrar interés en sus vidas y en su ministerio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076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095" y="274638"/>
            <a:ext cx="8840760" cy="1143000"/>
          </a:xfrm>
        </p:spPr>
        <p:txBody>
          <a:bodyPr/>
          <a:lstStyle/>
          <a:p>
            <a:r>
              <a:rPr lang="es-ES_tradnl" sz="4800" b="1" dirty="0" smtClean="0"/>
              <a:t>¿….y si no cuidamos a nuestros misioneros?</a:t>
            </a:r>
            <a:endParaRPr lang="es-ES_tradnl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095" y="1905000"/>
            <a:ext cx="8840760" cy="4704728"/>
          </a:xfrm>
        </p:spPr>
        <p:txBody>
          <a:bodyPr/>
          <a:lstStyle/>
          <a:p>
            <a:r>
              <a:rPr lang="es-ES_tradnl" dirty="0" smtClean="0"/>
              <a:t>Mal testimonio de la iglesia </a:t>
            </a:r>
          </a:p>
          <a:p>
            <a:r>
              <a:rPr lang="es-ES_tradnl" dirty="0" smtClean="0"/>
              <a:t>Mucho estrés para el misionero, que los distrae del ministerio</a:t>
            </a:r>
          </a:p>
          <a:p>
            <a:r>
              <a:rPr lang="es-ES_tradnl" dirty="0" smtClean="0"/>
              <a:t>Problemas en el matrimonio o en la familia </a:t>
            </a:r>
          </a:p>
          <a:p>
            <a:r>
              <a:rPr lang="es-ES_tradnl" dirty="0" smtClean="0"/>
              <a:t>Depresión, agotamiento o otros problemas con el salud relacionado con el estrés</a:t>
            </a:r>
          </a:p>
          <a:p>
            <a:r>
              <a:rPr lang="es-ES_tradnl" dirty="0" smtClean="0"/>
              <a:t>Enfoque más en los resultados que en la obra de Dios y al esperar su Espíritu</a:t>
            </a:r>
          </a:p>
          <a:p>
            <a:r>
              <a:rPr lang="es-ES_tradnl" dirty="0" smtClean="0"/>
              <a:t>Un retorno inesperado</a:t>
            </a:r>
          </a:p>
          <a:p>
            <a:endParaRPr lang="es-ES_tradnl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629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0501" y="274638"/>
            <a:ext cx="8547697" cy="1143000"/>
          </a:xfrm>
        </p:spPr>
        <p:txBody>
          <a:bodyPr/>
          <a:lstStyle/>
          <a:p>
            <a:r>
              <a:rPr lang="es-ES_tradnl" sz="4800" b="1" dirty="0" smtClean="0"/>
              <a:t>1. Predicar el Evangelio </a:t>
            </a:r>
            <a:r>
              <a:rPr lang="es-ES_tradnl" sz="4800" b="1" u="sng" dirty="0" smtClean="0"/>
              <a:t>Entero</a:t>
            </a:r>
            <a:endParaRPr lang="es-ES_tradnl" sz="4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 w="12700" cap="flat" cmpd="sng"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 smtClean="0"/>
              <a:t>Mateo 28:19-20</a:t>
            </a:r>
          </a:p>
          <a:p>
            <a:pPr marL="0" indent="0" algn="ctr">
              <a:buNone/>
            </a:pPr>
            <a:r>
              <a:rPr lang="es-ES_tradnl" sz="2800" dirty="0" smtClean="0"/>
              <a:t>Por tanto, id, y haced discípulos a todas las naciones, bautizándolos en el nombre del Padre, y del Hijo, y del Espíritu Santo;</a:t>
            </a:r>
            <a:r>
              <a:rPr lang="es-ES_tradnl" sz="2800" b="1" dirty="0" smtClean="0"/>
              <a:t> </a:t>
            </a:r>
            <a:r>
              <a:rPr lang="es-ES_tradnl" sz="2800" dirty="0" smtClean="0"/>
              <a:t>enseñándoles que guarden todas las cosas que os he mandado; y he aquí yo estoy con vosotros todos los días, hasta el fin del mundo. Amén.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3656344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s-ES_tradnl" sz="4800" b="1" dirty="0"/>
              <a:t>2</a:t>
            </a:r>
            <a:r>
              <a:rPr lang="es-ES_tradnl" sz="4800" b="1" dirty="0" smtClean="0"/>
              <a:t>. Ayudar a sus miembros discernir el llamado del Señor</a:t>
            </a:r>
            <a:endParaRPr lang="es-ES_tradnl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76783" y="1905000"/>
            <a:ext cx="8295717" cy="4114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_tradnl" b="1" dirty="0" smtClean="0"/>
              <a:t>Hechos 13:1-3</a:t>
            </a:r>
          </a:p>
          <a:p>
            <a:pPr marL="0" indent="0">
              <a:buNone/>
            </a:pPr>
            <a:r>
              <a:rPr lang="es-ES_tradnl" dirty="0" smtClean="0"/>
              <a:t>“Había entonces en la iglesia que estaba en Antioquía, profetas y maestros: Bernabé, Simón el que se llamaba </a:t>
            </a:r>
            <a:r>
              <a:rPr lang="es-ES_tradnl" dirty="0" err="1" smtClean="0"/>
              <a:t>Niger</a:t>
            </a:r>
            <a:r>
              <a:rPr lang="es-ES_tradnl" dirty="0" smtClean="0"/>
              <a:t>, Lucio de </a:t>
            </a:r>
            <a:r>
              <a:rPr lang="es-ES_tradnl" dirty="0" err="1" smtClean="0"/>
              <a:t>Cirene</a:t>
            </a:r>
            <a:r>
              <a:rPr lang="es-ES_tradnl" dirty="0" smtClean="0"/>
              <a:t>, </a:t>
            </a:r>
            <a:r>
              <a:rPr lang="es-ES_tradnl" dirty="0" err="1" smtClean="0"/>
              <a:t>Manaén</a:t>
            </a:r>
            <a:r>
              <a:rPr lang="es-ES_tradnl" dirty="0" smtClean="0"/>
              <a:t> el que se había criado junto con Herodes el tetrarca, y Saulo.</a:t>
            </a:r>
          </a:p>
          <a:p>
            <a:pPr marL="0" indent="0">
              <a:buNone/>
            </a:pPr>
            <a:r>
              <a:rPr lang="es-ES_tradnl" b="1" dirty="0" smtClean="0"/>
              <a:t>2 </a:t>
            </a:r>
            <a:r>
              <a:rPr lang="es-ES_tradnl" dirty="0" smtClean="0"/>
              <a:t>Ministrando éstos al Señor, y ayunando, dijo el Espíritu Santo: Apartadme a Bernabé y a Saulo para la obra a que los he llamado.</a:t>
            </a:r>
          </a:p>
          <a:p>
            <a:pPr marL="0" indent="0">
              <a:buNone/>
            </a:pPr>
            <a:r>
              <a:rPr lang="es-ES_tradnl" b="1" dirty="0" smtClean="0"/>
              <a:t>3 </a:t>
            </a:r>
            <a:r>
              <a:rPr lang="es-ES_tradnl" dirty="0" smtClean="0"/>
              <a:t>Entonces, habiendo ayunado y orado, les impusieron las manos y los despidieron.”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17395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71010" cy="1143000"/>
          </a:xfrm>
        </p:spPr>
        <p:txBody>
          <a:bodyPr/>
          <a:lstStyle/>
          <a:p>
            <a:r>
              <a:rPr lang="es-ES_tradnl" sz="4000" b="1" dirty="0" smtClean="0"/>
              <a:t>¿Cómo puedo </a:t>
            </a:r>
            <a:r>
              <a:rPr lang="es-ES_tradnl" sz="4000" b="1" dirty="0"/>
              <a:t>a</a:t>
            </a:r>
            <a:r>
              <a:rPr lang="es-ES_tradnl" sz="4000" b="1" dirty="0" smtClean="0"/>
              <a:t>yudar </a:t>
            </a:r>
            <a:r>
              <a:rPr lang="es-ES_tradnl" sz="4000" b="1" dirty="0"/>
              <a:t>a </a:t>
            </a:r>
            <a:r>
              <a:rPr lang="es-ES_tradnl" sz="4000" b="1" dirty="0" smtClean="0"/>
              <a:t>mis </a:t>
            </a:r>
            <a:r>
              <a:rPr lang="es-ES_tradnl" sz="4000" b="1" dirty="0"/>
              <a:t>miembros discernir el llamado del </a:t>
            </a:r>
            <a:r>
              <a:rPr lang="es-ES_tradnl" sz="4000" b="1" dirty="0" smtClean="0"/>
              <a:t>Señor?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375" y="1905000"/>
            <a:ext cx="8775635" cy="4672168"/>
          </a:xfrm>
        </p:spPr>
        <p:txBody>
          <a:bodyPr>
            <a:normAutofit fontScale="92500" lnSpcReduction="10000"/>
          </a:bodyPr>
          <a:lstStyle/>
          <a:p>
            <a:r>
              <a:rPr lang="es-ES_tradnl" sz="2800" dirty="0" smtClean="0"/>
              <a:t>Acompañarlos caminando en el proceso de encontrar la voluntad de Dios para sus vidas</a:t>
            </a:r>
          </a:p>
          <a:p>
            <a:r>
              <a:rPr lang="es-ES_tradnl" sz="2800" dirty="0" smtClean="0"/>
              <a:t>Escucharlos, darles el  consejo necesario y oportuno</a:t>
            </a:r>
          </a:p>
          <a:p>
            <a:r>
              <a:rPr lang="es-ES_tradnl" sz="2800" dirty="0" smtClean="0"/>
              <a:t>Estudiar con ellos acerca de lo que significa ser llamado por Dios para servirlo en las misiones</a:t>
            </a:r>
          </a:p>
          <a:p>
            <a:r>
              <a:rPr lang="es-ES_tradnl" sz="2800" dirty="0" smtClean="0"/>
              <a:t>Animarlos aprender más acerca del lugar o el ministerio donde piensan que Dios está guiando</a:t>
            </a:r>
          </a:p>
          <a:p>
            <a:r>
              <a:rPr lang="es-ES_tradnl" sz="2800" dirty="0" smtClean="0"/>
              <a:t>Si es apropiado, animarlos visitar al lugar por una visita de corto plazo</a:t>
            </a:r>
          </a:p>
          <a:p>
            <a:pPr marL="0" indent="0">
              <a:buNone/>
            </a:pPr>
            <a:endParaRPr lang="es-ES_tradnl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282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4800" b="1" dirty="0"/>
              <a:t>3</a:t>
            </a:r>
            <a:r>
              <a:rPr lang="es-ES_tradnl" sz="4800" b="1" dirty="0" smtClean="0"/>
              <a:t>.  Ayudar a sus candidatos en el tiempo de preparación</a:t>
            </a:r>
            <a:endParaRPr lang="es-ES_tradnl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b="1" dirty="0" smtClean="0"/>
              <a:t>Hechos 3:1-3</a:t>
            </a:r>
            <a:r>
              <a:rPr lang="es-ES_tradnl" dirty="0" smtClean="0"/>
              <a:t>: La iglesia estaba involucrada en el proceso de preparación</a:t>
            </a:r>
          </a:p>
          <a:p>
            <a:r>
              <a:rPr lang="es-ES_tradnl" dirty="0" smtClean="0"/>
              <a:t>Ejemplo de </a:t>
            </a:r>
            <a:r>
              <a:rPr lang="es-ES_tradnl" b="1" dirty="0" smtClean="0"/>
              <a:t>la capacitación de Jesús </a:t>
            </a:r>
            <a:r>
              <a:rPr lang="es-ES_tradnl" dirty="0" smtClean="0"/>
              <a:t>con sus discípulos, que duró 3 años</a:t>
            </a:r>
          </a:p>
          <a:p>
            <a:r>
              <a:rPr lang="es-ES_tradnl" b="1" dirty="0" smtClean="0"/>
              <a:t>Mateo 10 </a:t>
            </a:r>
            <a:r>
              <a:rPr lang="es-ES_tradnl" dirty="0" smtClean="0"/>
              <a:t>: Jesús envía a los doce discípulos y en </a:t>
            </a:r>
            <a:r>
              <a:rPr lang="es-ES_tradnl" b="1" dirty="0" smtClean="0"/>
              <a:t>Lucas 10</a:t>
            </a:r>
            <a:r>
              <a:rPr lang="es-ES_tradnl" dirty="0" smtClean="0"/>
              <a:t>, envía a los 72.  Ambos pasajes son detallados con instrucciones muy claras y prácticas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266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9758"/>
            <a:ext cx="9144000" cy="1143000"/>
          </a:xfrm>
        </p:spPr>
        <p:txBody>
          <a:bodyPr/>
          <a:lstStyle/>
          <a:p>
            <a:r>
              <a:rPr lang="es-ES_tradnl" sz="4000" b="1" dirty="0" smtClean="0"/>
              <a:t>¿Cómo puedo </a:t>
            </a:r>
            <a:r>
              <a:rPr lang="es-ES_tradnl" sz="4000" b="1" dirty="0"/>
              <a:t>a</a:t>
            </a:r>
            <a:r>
              <a:rPr lang="es-ES_tradnl" sz="4000" b="1" dirty="0" smtClean="0"/>
              <a:t>yudar </a:t>
            </a:r>
            <a:r>
              <a:rPr lang="es-ES_tradnl" sz="4000" b="1" dirty="0"/>
              <a:t>a </a:t>
            </a:r>
            <a:r>
              <a:rPr lang="es-ES_tradnl" sz="4000" b="1" dirty="0" smtClean="0"/>
              <a:t>mis </a:t>
            </a:r>
            <a:r>
              <a:rPr lang="es-ES_tradnl" sz="4000" b="1" dirty="0"/>
              <a:t>candidatos en el tiempo de </a:t>
            </a:r>
            <a:r>
              <a:rPr lang="es-ES_tradnl" sz="4000" b="1" dirty="0" smtClean="0"/>
              <a:t>preparación?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88494"/>
            <a:ext cx="8938448" cy="4802635"/>
          </a:xfrm>
        </p:spPr>
        <p:txBody>
          <a:bodyPr>
            <a:normAutofit fontScale="70000" lnSpcReduction="20000"/>
          </a:bodyPr>
          <a:lstStyle/>
          <a:p>
            <a:r>
              <a:rPr lang="es-ES_tradnl" sz="3100" dirty="0" smtClean="0"/>
              <a:t>Ser realista que el tiempo de preparación antes de ir al campo pueda durar unos años</a:t>
            </a:r>
          </a:p>
          <a:p>
            <a:r>
              <a:rPr lang="es-ES_tradnl" sz="3100" dirty="0" smtClean="0"/>
              <a:t>¿La iglesia necesita apoya en la preparación y en el envío del misionero?</a:t>
            </a:r>
          </a:p>
          <a:p>
            <a:r>
              <a:rPr lang="es-ES_tradnl" sz="3100" dirty="0" smtClean="0"/>
              <a:t>¿Donde van a servir? ¿Con quién? </a:t>
            </a:r>
          </a:p>
          <a:p>
            <a:r>
              <a:rPr lang="es-ES_tradnl" sz="3100" dirty="0" smtClean="0"/>
              <a:t>¿El candidato necesita más formación Bíblica o de misión transcultural?  ¿Dónde puede recibir esta capacitación?</a:t>
            </a:r>
          </a:p>
          <a:p>
            <a:r>
              <a:rPr lang="es-ES_tradnl" sz="3100" dirty="0" smtClean="0"/>
              <a:t>¿Necesita de una profesión o una calificación para que pueda servir en el lugar donde Dios le ha llamado?</a:t>
            </a:r>
          </a:p>
          <a:p>
            <a:r>
              <a:rPr lang="es-ES_tradnl" sz="3100" dirty="0" smtClean="0"/>
              <a:t>¿Cómo está su salud? ¿Su salud emocional? ¿Cómo va a manejar el choque cultural?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651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6533" y="274638"/>
            <a:ext cx="9166387" cy="1143000"/>
          </a:xfrm>
        </p:spPr>
        <p:txBody>
          <a:bodyPr/>
          <a:lstStyle/>
          <a:p>
            <a:r>
              <a:rPr lang="es-ES_tradnl" sz="4000" b="1" dirty="0"/>
              <a:t>¿Cómo puedo ayudar a mis candidatos en el tiempo de preparación?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9019854" cy="4655888"/>
          </a:xfrm>
        </p:spPr>
        <p:txBody>
          <a:bodyPr/>
          <a:lstStyle/>
          <a:p>
            <a:r>
              <a:rPr lang="es-ES_tradnl" dirty="0" smtClean="0"/>
              <a:t>¿Tiene responsabilidades con su familia?</a:t>
            </a:r>
          </a:p>
          <a:p>
            <a:r>
              <a:rPr lang="es-ES_tradnl" dirty="0" smtClean="0"/>
              <a:t>Si es una pareja, ¿tienen un matrimonio solido? </a:t>
            </a:r>
          </a:p>
          <a:p>
            <a:r>
              <a:rPr lang="es-ES_tradnl" dirty="0" smtClean="0"/>
              <a:t>Si tienen niños, ¿donde van a estudiar los niños? ¿Los niños están contentos con este cambio a su vida?</a:t>
            </a:r>
          </a:p>
          <a:p>
            <a:r>
              <a:rPr lang="es-ES_tradnl" dirty="0" smtClean="0"/>
              <a:t>Asuntas prácticas como visas, seguro de salud </a:t>
            </a:r>
            <a:r>
              <a:rPr lang="es-ES_tradnl" dirty="0" err="1" smtClean="0"/>
              <a:t>etc</a:t>
            </a:r>
            <a:endParaRPr lang="es-ES_tradnl" dirty="0" smtClean="0"/>
          </a:p>
          <a:p>
            <a:r>
              <a:rPr lang="es-ES_tradnl" dirty="0" smtClean="0"/>
              <a:t>Un plan y un compromiso para el sustento económico del misionero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140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501" y="274638"/>
            <a:ext cx="8311999" cy="1143000"/>
          </a:xfrm>
        </p:spPr>
        <p:txBody>
          <a:bodyPr/>
          <a:lstStyle/>
          <a:p>
            <a:r>
              <a:rPr lang="es-ES_tradnl" sz="4800" b="1" dirty="0" smtClean="0"/>
              <a:t>4.  Enviar a sus misioneros</a:t>
            </a:r>
            <a:endParaRPr lang="es-ES_tradnl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_tradnl" sz="2800" b="1" dirty="0" smtClean="0"/>
              <a:t>Hechos 13:3</a:t>
            </a:r>
          </a:p>
          <a:p>
            <a:pPr marL="0" indent="0">
              <a:buNone/>
            </a:pPr>
            <a:r>
              <a:rPr lang="es-ES_tradnl" sz="2800" b="1" dirty="0" smtClean="0"/>
              <a:t>“</a:t>
            </a:r>
            <a:r>
              <a:rPr lang="es-ES_tradnl" sz="2800" dirty="0" smtClean="0"/>
              <a:t>Entonces, habiendo ayunado y orado, les impusieron las manos y los despidieron.”</a:t>
            </a:r>
          </a:p>
          <a:p>
            <a:pPr marL="0" indent="0">
              <a:buNone/>
            </a:pPr>
            <a:r>
              <a:rPr lang="es-ES_tradnl" sz="2800" b="1" dirty="0" smtClean="0"/>
              <a:t>Hechos 14: 26-28; 21:19    </a:t>
            </a:r>
            <a:r>
              <a:rPr lang="es-ES_tradnl" sz="2800" dirty="0" smtClean="0"/>
              <a:t>Bernabé y Pablo siempre regresaron a la iglesia para compartir como el Señor estaba usándolos.  </a:t>
            </a:r>
          </a:p>
        </p:txBody>
      </p:sp>
    </p:spTree>
    <p:extLst>
      <p:ext uri="{BB962C8B-B14F-4D97-AF65-F5344CB8AC3E}">
        <p14:creationId xmlns:p14="http://schemas.microsoft.com/office/powerpoint/2010/main" val="2549052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376" y="274638"/>
            <a:ext cx="8759354" cy="1143000"/>
          </a:xfrm>
        </p:spPr>
        <p:txBody>
          <a:bodyPr/>
          <a:lstStyle/>
          <a:p>
            <a:r>
              <a:rPr lang="es-ES_tradnl" sz="4800" b="1" dirty="0" smtClean="0"/>
              <a:t>5.  Cuidar a sus misioneros en el campo misionero</a:t>
            </a:r>
            <a:endParaRPr lang="es-ES_tradnl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905000"/>
            <a:ext cx="8001000" cy="4688448"/>
          </a:xfrm>
        </p:spPr>
        <p:txBody>
          <a:bodyPr/>
          <a:lstStyle/>
          <a:p>
            <a:r>
              <a:rPr lang="es-ES_tradnl" b="1" dirty="0" smtClean="0"/>
              <a:t>Filipenses 1:5  </a:t>
            </a:r>
            <a:r>
              <a:rPr lang="es-ES_tradnl" dirty="0" smtClean="0"/>
              <a:t>“…. por vuestra comunión en el evangelio, desde el primer día hasta ahora”</a:t>
            </a:r>
          </a:p>
          <a:p>
            <a:r>
              <a:rPr lang="es-ES_tradnl" b="1" dirty="0" smtClean="0"/>
              <a:t>Filipenses 4:10-19  </a:t>
            </a:r>
            <a:r>
              <a:rPr lang="es-ES_tradnl" dirty="0" smtClean="0"/>
              <a:t>El apóstol Pablo habla acerca de como la iglesia de </a:t>
            </a:r>
            <a:r>
              <a:rPr lang="es-ES_tradnl" dirty="0" err="1" smtClean="0"/>
              <a:t>Filipos</a:t>
            </a:r>
            <a:r>
              <a:rPr lang="es-ES_tradnl" dirty="0" smtClean="0"/>
              <a:t> suplicó sus necesidades</a:t>
            </a:r>
          </a:p>
          <a:p>
            <a:r>
              <a:rPr lang="es-ES_tradnl" b="1" dirty="0" smtClean="0"/>
              <a:t>1 Corintios 9: 1-14  </a:t>
            </a:r>
            <a:r>
              <a:rPr lang="es-ES_tradnl" dirty="0" smtClean="0"/>
              <a:t>El apóstol Pablo está desafiando a los Corintios acerca de como deben apoyar a la persona dedicado al ministerio</a:t>
            </a:r>
          </a:p>
          <a:p>
            <a:r>
              <a:rPr lang="es-ES_tradnl" b="1" dirty="0" smtClean="0"/>
              <a:t>2 Corintios 1: 11  </a:t>
            </a:r>
            <a:r>
              <a:rPr lang="es-ES_tradnl" dirty="0" smtClean="0"/>
              <a:t>Habla acerca del poder de las muchas oraciones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1176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ravelogue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Travelogue.thmx</Template>
  <TotalTime>707</TotalTime>
  <Words>844</Words>
  <Application>Microsoft Macintosh PowerPoint</Application>
  <PresentationFormat>Presentación en pantalla (4:3)</PresentationFormat>
  <Paragraphs>62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Travelogue</vt:lpstr>
      <vt:lpstr>La Responsabilidad de la Iglesia Local en la Movilización Misionera</vt:lpstr>
      <vt:lpstr>1. Predicar el Evangelio Entero</vt:lpstr>
      <vt:lpstr>2. Ayudar a sus miembros discernir el llamado del Señor</vt:lpstr>
      <vt:lpstr>¿Cómo puedo ayudar a mis miembros discernir el llamado del Señor?</vt:lpstr>
      <vt:lpstr>3.  Ayudar a sus candidatos en el tiempo de preparación</vt:lpstr>
      <vt:lpstr>¿Cómo puedo ayudar a mis candidatos en el tiempo de preparación?</vt:lpstr>
      <vt:lpstr>¿Cómo puedo ayudar a mis candidatos en el tiempo de preparación?</vt:lpstr>
      <vt:lpstr>4.  Enviar a sus misioneros</vt:lpstr>
      <vt:lpstr>5.  Cuidar a sus misioneros en el campo misionero</vt:lpstr>
      <vt:lpstr>¿Cómo podemos cuidar a nuestros misioneros en el campo misionero?</vt:lpstr>
      <vt:lpstr>¿Cómo podemos cuidar a nuestros misioneros en el campo misionero?</vt:lpstr>
      <vt:lpstr>¿….y si no cuidamos a nuestros misioneros?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Responsabilidad de la Iglesia Local en el Envío de Misioneros</dc:title>
  <dc:creator>Paul Turner</dc:creator>
  <cp:lastModifiedBy>Misión Evangélica Adonai A.R.</cp:lastModifiedBy>
  <cp:revision>17</cp:revision>
  <dcterms:created xsi:type="dcterms:W3CDTF">2015-04-01T01:33:04Z</dcterms:created>
  <dcterms:modified xsi:type="dcterms:W3CDTF">2017-04-29T19:02:39Z</dcterms:modified>
</cp:coreProperties>
</file>