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2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tags/tag3.xml" ContentType="application/vnd.openxmlformats-officedocument.presentationml.tags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411" r:id="rId2"/>
    <p:sldId id="425" r:id="rId3"/>
    <p:sldId id="426" r:id="rId4"/>
    <p:sldId id="428" r:id="rId5"/>
    <p:sldId id="429" r:id="rId6"/>
    <p:sldId id="430" r:id="rId7"/>
    <p:sldId id="431" r:id="rId8"/>
    <p:sldId id="432" r:id="rId9"/>
    <p:sldId id="433" r:id="rId10"/>
    <p:sldId id="435" r:id="rId11"/>
    <p:sldId id="436" r:id="rId12"/>
    <p:sldId id="437" r:id="rId13"/>
    <p:sldId id="438" r:id="rId14"/>
    <p:sldId id="399" r:id="rId15"/>
    <p:sldId id="390" r:id="rId16"/>
    <p:sldId id="362" r:id="rId17"/>
    <p:sldId id="391" r:id="rId18"/>
    <p:sldId id="388" r:id="rId19"/>
    <p:sldId id="389" r:id="rId20"/>
    <p:sldId id="377" r:id="rId21"/>
    <p:sldId id="383" r:id="rId22"/>
    <p:sldId id="378" r:id="rId23"/>
    <p:sldId id="392" r:id="rId24"/>
    <p:sldId id="322" r:id="rId25"/>
    <p:sldId id="393" r:id="rId26"/>
    <p:sldId id="394" r:id="rId27"/>
    <p:sldId id="395" r:id="rId28"/>
    <p:sldId id="396" r:id="rId29"/>
    <p:sldId id="397" r:id="rId30"/>
    <p:sldId id="379" r:id="rId31"/>
    <p:sldId id="371" r:id="rId32"/>
    <p:sldId id="380" r:id="rId33"/>
    <p:sldId id="381" r:id="rId34"/>
    <p:sldId id="382" r:id="rId35"/>
    <p:sldId id="372" r:id="rId36"/>
    <p:sldId id="373" r:id="rId37"/>
    <p:sldId id="400" r:id="rId38"/>
    <p:sldId id="402" r:id="rId39"/>
    <p:sldId id="403" r:id="rId40"/>
    <p:sldId id="374" r:id="rId41"/>
    <p:sldId id="405" r:id="rId42"/>
    <p:sldId id="407" r:id="rId43"/>
    <p:sldId id="408" r:id="rId44"/>
    <p:sldId id="409" r:id="rId45"/>
    <p:sldId id="410" r:id="rId46"/>
    <p:sldId id="385" r:id="rId47"/>
    <p:sldId id="398" r:id="rId48"/>
    <p:sldId id="363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3573"/>
    <a:srgbClr val="F3E5D0"/>
    <a:srgbClr val="E9CD8D"/>
    <a:srgbClr val="FFFFFF"/>
    <a:srgbClr val="F6F7F4"/>
    <a:srgbClr val="ED1B24"/>
    <a:srgbClr val="FCF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7" d="100"/>
          <a:sy n="47" d="100"/>
        </p:scale>
        <p:origin x="1228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7043D-F994-4800-A16D-80AFAB0C4114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09234D-9D9D-40BD-871E-22104B55EBD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953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789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4B9D93-0DF1-404D-AFD2-9F4F11950E59}" type="slidenum">
              <a:rPr lang="en-US" smtClean="0"/>
              <a:pPr/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108331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4ECCC0-FEC5-443F-8245-5C4CA22AECAD}" type="slidenum">
              <a:rPr lang="en-US" smtClean="0"/>
              <a:pPr/>
              <a:t>10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05023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4ECCC0-FEC5-443F-8245-5C4CA22AECAD}" type="slidenum">
              <a:rPr lang="en-US" smtClean="0"/>
              <a:pPr/>
              <a:t>11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024615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4ECCC0-FEC5-443F-8245-5C4CA22AECAD}" type="slidenum">
              <a:rPr lang="en-US" smtClean="0"/>
              <a:pPr/>
              <a:t>12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787449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50B045-301B-4911-A5FD-B991CEB9BCBA}" type="slidenum">
              <a:rPr lang="en-GB" smtClean="0"/>
              <a:pPr/>
              <a:t>14</a:t>
            </a:fld>
            <a:endParaRPr lang="en-GB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54346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0EB49FC-2969-43F0-B5ED-5625281463FE}" type="slidenum">
              <a:rPr lang="en-US" altLang="en-US"/>
              <a:pPr eaLnBrk="1" hangingPunct="1"/>
              <a:t>18</a:t>
            </a:fld>
            <a:endParaRPr lang="en-US" altLang="en-US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7820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D9953D-63C1-4D74-859E-BB728940B1D3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24362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D9953D-63C1-4D74-859E-BB728940B1D3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224022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413984-C0B6-45FA-B5C0-5ACF3F614890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744024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1F3E12-5EA8-4312-AE32-868BECE7038F}" type="slidenum">
              <a:rPr lang="en-GB" smtClean="0"/>
              <a:pPr/>
              <a:t>24</a:t>
            </a:fld>
            <a:endParaRPr lang="en-GB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121247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EF76A6C-900B-41AD-814F-9B2D2E448B3C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138017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891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18EC54-A9FD-4AC6-BD61-E779EE81DCAB}" type="slidenum">
              <a:rPr lang="en-US" smtClean="0"/>
              <a:pPr/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62830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09234D-9D9D-40BD-871E-22104B55EBDC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5229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2329D8-A3AB-432C-B2A6-31CF5E7E0713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2277221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59149E-A7A6-446E-A265-664E93ADD094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7797185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60F535-6D90-4EC0-9B3A-554DBF3CD244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811659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ACBFA-FDB4-4969-BC39-E7AE58A232E1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879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ACBFA-FDB4-4969-BC39-E7AE58A232E1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849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63621E-6F58-4F72-9A7C-7DF37768B2BD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3439092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ACBFA-FDB4-4969-BC39-E7AE58A232E1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4729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ACBFA-FDB4-4969-BC39-E7AE58A232E1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916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B1B6FE-A29D-4C3B-8658-147D14F10A38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14426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4ECCC0-FEC5-443F-8245-5C4CA22AECAD}" type="slidenum">
              <a:rPr lang="en-US" smtClean="0"/>
              <a:pPr/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41548854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ACBFA-FDB4-4969-BC39-E7AE58A232E1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36086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ACBFA-FDB4-4969-BC39-E7AE58A232E1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6862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ACBFA-FDB4-4969-BC39-E7AE58A232E1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3037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750B045-301B-4911-A5FD-B991CEB9BCBA}" type="slidenum">
              <a:rPr lang="en-GB" smtClean="0"/>
              <a:pPr/>
              <a:t>46</a:t>
            </a:fld>
            <a:endParaRPr lang="en-GB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97012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3994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C9AF7C-C569-4376-88F6-61B86503F9A3}" type="slidenum">
              <a:rPr lang="en-US" smtClean="0"/>
              <a:pPr/>
              <a:t>4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805077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4ECCC0-FEC5-443F-8245-5C4CA22AECAD}" type="slidenum">
              <a:rPr lang="en-US" smtClean="0"/>
              <a:pPr/>
              <a:t>5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16967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4ECCC0-FEC5-443F-8245-5C4CA22AECAD}" type="slidenum">
              <a:rPr lang="en-US" smtClean="0"/>
              <a:pPr/>
              <a:t>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773235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4ECCC0-FEC5-443F-8245-5C4CA22AECAD}" type="slidenum">
              <a:rPr lang="en-US" smtClean="0"/>
              <a:pPr/>
              <a:t>7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18325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4ECCC0-FEC5-443F-8245-5C4CA22AECAD}" type="slidenum">
              <a:rPr lang="en-US" smtClean="0"/>
              <a:pPr/>
              <a:t>8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02915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4ECCC0-FEC5-443F-8245-5C4CA22AECAD}" type="slidenum">
              <a:rPr lang="en-US" smtClean="0"/>
              <a:pPr/>
              <a:t>9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02093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9322874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4488068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699657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27140170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A831B-8F02-4CA5-BF40-30E46C932B70}" type="datetimeFigureOut">
              <a:rPr lang="en-US" smtClean="0"/>
              <a:pPr/>
              <a:t>5/8/2015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AD39A-FCC2-43EF-8370-37BDA9D11A3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7" r:id="rId13"/>
    <p:sldLayoutId id="2147483668" r:id="rId14"/>
    <p:sldLayoutId id="214748366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.gif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46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12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191000"/>
            <a:ext cx="9144000" cy="2895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6194" name="Picture 2" descr="C:\SIM SP Comm\Spanish talks\Congreso misionero AQP\graphics y videos\cloudworld.jpg"/>
          <p:cNvPicPr>
            <a:picLocks noChangeAspect="1" noChangeArrowheads="1"/>
          </p:cNvPicPr>
          <p:nvPr/>
        </p:nvPicPr>
        <p:blipFill>
          <a:blip r:embed="rId3" cstate="print"/>
          <a:srcRect l="1610" t="2369" r="3399"/>
          <a:stretch>
            <a:fillRect/>
          </a:stretch>
        </p:blipFill>
        <p:spPr bwMode="auto">
          <a:xfrm>
            <a:off x="0" y="0"/>
            <a:ext cx="9144000" cy="6279396"/>
          </a:xfrm>
          <a:prstGeom prst="rect">
            <a:avLst/>
          </a:prstGeom>
          <a:noFill/>
        </p:spPr>
      </p:pic>
      <p:sp>
        <p:nvSpPr>
          <p:cNvPr id="13315" name="TextBox 2"/>
          <p:cNvSpPr txBox="1">
            <a:spLocks noChangeArrowheads="1"/>
          </p:cNvSpPr>
          <p:nvPr/>
        </p:nvSpPr>
        <p:spPr bwMode="auto">
          <a:xfrm>
            <a:off x="152400" y="4924928"/>
            <a:ext cx="66294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es-PE" sz="4400" b="1" u="none" dirty="0"/>
              <a:t>Bendecidos para Bendecir </a:t>
            </a:r>
            <a:r>
              <a:rPr lang="es-PE" sz="4400" b="1" u="none" dirty="0" smtClean="0"/>
              <a:t/>
            </a:r>
            <a:br>
              <a:rPr lang="es-PE" sz="4400" b="1" u="none" dirty="0" smtClean="0"/>
            </a:br>
            <a:r>
              <a:rPr lang="es-PE" sz="4400" b="1" u="none" dirty="0" smtClean="0"/>
              <a:t>a </a:t>
            </a:r>
            <a:r>
              <a:rPr lang="es-PE" sz="4400" b="1" u="none" dirty="0"/>
              <a:t>las </a:t>
            </a:r>
            <a:r>
              <a:rPr lang="es-PE" sz="4400" b="1" u="none" dirty="0" smtClean="0"/>
              <a:t>Naciones</a:t>
            </a:r>
            <a:endParaRPr lang="en-US" sz="3200" u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87765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_8ClNwIUxLIs/Sw-K021xd5I/AAAAAAAAAE4/rlMSvQ0EOf8/s1600/bibl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304800"/>
            <a:ext cx="7315200" cy="5029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381000"/>
            <a:ext cx="67818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u="sng" dirty="0" smtClean="0"/>
              <a:t>Salmos 46:10</a:t>
            </a:r>
            <a:endParaRPr lang="en-US" sz="4000" u="sng" dirty="0" smtClean="0"/>
          </a:p>
          <a:p>
            <a:r>
              <a:rPr lang="es-PE" sz="4400" dirty="0" smtClean="0"/>
              <a:t>Quédense </a:t>
            </a:r>
            <a:r>
              <a:rPr lang="es-PE" sz="4400" dirty="0"/>
              <a:t>quietos, reconozcan que yo soy Dios</a:t>
            </a:r>
            <a:r>
              <a:rPr lang="es-PE" sz="4400" dirty="0" smtClean="0"/>
              <a:t>.</a:t>
            </a:r>
            <a:endParaRPr lang="es-PE" sz="4400" dirty="0"/>
          </a:p>
          <a:p>
            <a:r>
              <a:rPr lang="es-PE" sz="4400" b="1" dirty="0" smtClean="0"/>
              <a:t>¡</a:t>
            </a:r>
            <a:r>
              <a:rPr lang="es-PE" sz="4400" b="1" dirty="0"/>
              <a:t>Yo seré exaltado entre las naciones!</a:t>
            </a:r>
            <a:br>
              <a:rPr lang="es-PE" sz="4400" b="1" dirty="0"/>
            </a:br>
            <a:r>
              <a:rPr lang="es-PE" sz="4400" b="1" dirty="0"/>
              <a:t> ¡Yo seré enaltecido en la tierra! 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34010734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2.bp.blogspot.com/_8ClNwIUxLIs/Sw-K021xd5I/AAAAAAAAAE4/rlMSvQ0EOf8/s1600/bibl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304800"/>
            <a:ext cx="7315200" cy="6096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81000" y="457201"/>
            <a:ext cx="69342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200" u="sng" dirty="0"/>
              <a:t>Salmo 67:1</a:t>
            </a:r>
            <a:r>
              <a:rPr lang="es-PE" sz="3200" u="sng" baseline="30000" dirty="0"/>
              <a:t> </a:t>
            </a:r>
            <a:endParaRPr lang="es-PE" sz="3200" u="sng" baseline="30000" dirty="0" smtClean="0"/>
          </a:p>
          <a:p>
            <a:r>
              <a:rPr lang="es-PE" sz="3200" dirty="0" smtClean="0"/>
              <a:t>Dios </a:t>
            </a:r>
            <a:r>
              <a:rPr lang="es-PE" sz="3200" dirty="0"/>
              <a:t>nos tenga compasión y nos bendiga;</a:t>
            </a:r>
            <a:br>
              <a:rPr lang="es-PE" sz="3200" dirty="0"/>
            </a:br>
            <a:r>
              <a:rPr lang="es-PE" sz="3200" dirty="0" smtClean="0"/>
              <a:t>Dios </a:t>
            </a:r>
            <a:r>
              <a:rPr lang="es-PE" sz="3200" dirty="0"/>
              <a:t>haga resplandecer su rostro sobre nosotros, </a:t>
            </a:r>
            <a:r>
              <a:rPr lang="es-PE" sz="3200" dirty="0" err="1"/>
              <a:t>Selah</a:t>
            </a:r>
            <a:endParaRPr lang="en-US" sz="3200" dirty="0"/>
          </a:p>
          <a:p>
            <a:r>
              <a:rPr lang="es-PE" sz="3600" b="1" baseline="30000" dirty="0" smtClean="0"/>
              <a:t>2</a:t>
            </a:r>
            <a:r>
              <a:rPr lang="es-PE" sz="3600" b="1" baseline="30000" dirty="0"/>
              <a:t> </a:t>
            </a:r>
            <a:r>
              <a:rPr lang="es-PE" sz="3600" b="1" dirty="0"/>
              <a:t>para que se conozcan en la tierra sus caminos</a:t>
            </a:r>
            <a:r>
              <a:rPr lang="es-PE" sz="3600" b="1" dirty="0" smtClean="0"/>
              <a:t>, </a:t>
            </a:r>
            <a:r>
              <a:rPr lang="es-PE" sz="3600" b="1" dirty="0"/>
              <a:t>y entre todas las naciones su salvación.</a:t>
            </a:r>
            <a:endParaRPr lang="en-US" sz="3600" b="1" dirty="0"/>
          </a:p>
          <a:p>
            <a:r>
              <a:rPr lang="es-PE" sz="3600" b="1" baseline="30000" dirty="0"/>
              <a:t>3 </a:t>
            </a:r>
            <a:r>
              <a:rPr lang="es-PE" sz="3600" b="1" dirty="0"/>
              <a:t>Que te alaben, oh Dios, los pueblos</a:t>
            </a:r>
            <a:r>
              <a:rPr lang="es-PE" sz="3600" b="1" dirty="0" smtClean="0"/>
              <a:t>; </a:t>
            </a:r>
            <a:r>
              <a:rPr lang="es-PE" sz="3600" b="1" dirty="0"/>
              <a:t>que todos los pueblos te alaben</a:t>
            </a:r>
            <a:r>
              <a:rPr lang="es-PE" sz="3600" b="1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827143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381000"/>
            <a:ext cx="609600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/>
              <a:t>Nuestras bendiciones deben </a:t>
            </a:r>
            <a:r>
              <a:rPr lang="es-PE" sz="5400" b="1" dirty="0"/>
              <a:t>fluir </a:t>
            </a:r>
            <a:r>
              <a:rPr lang="es-PE" sz="3600" b="1" dirty="0"/>
              <a:t>a otros</a:t>
            </a:r>
            <a:r>
              <a:rPr lang="es-PE" sz="3600" b="1" dirty="0" smtClean="0"/>
              <a:t>.</a:t>
            </a:r>
          </a:p>
          <a:p>
            <a:endParaRPr lang="es-PE" sz="2800" b="1" dirty="0"/>
          </a:p>
          <a:p>
            <a:r>
              <a:rPr lang="es-PE" sz="3600" b="1" i="1" dirty="0"/>
              <a:t>Somos bendecidos </a:t>
            </a:r>
            <a:r>
              <a:rPr lang="es-PE" sz="3600" b="1" i="1" dirty="0" smtClean="0"/>
              <a:t/>
            </a:r>
            <a:br>
              <a:rPr lang="es-PE" sz="3600" b="1" i="1" dirty="0" smtClean="0"/>
            </a:br>
            <a:r>
              <a:rPr lang="es-PE" sz="3600" b="1" i="1" dirty="0" smtClean="0"/>
              <a:t>para </a:t>
            </a:r>
            <a:r>
              <a:rPr lang="es-PE" sz="3600" b="1" i="1" dirty="0"/>
              <a:t>bendecir. </a:t>
            </a:r>
            <a:endParaRPr lang="en-US" sz="3600" b="1" dirty="0"/>
          </a:p>
        </p:txBody>
      </p:sp>
      <p:pic>
        <p:nvPicPr>
          <p:cNvPr id="3" name="Picture 5" descr="half rainbow.png"/>
          <p:cNvPicPr>
            <a:picLocks noChangeAspect="1"/>
          </p:cNvPicPr>
          <p:nvPr/>
        </p:nvPicPr>
        <p:blipFill>
          <a:blip r:embed="rId3" cstate="print"/>
          <a:srcRect t="7063" r="11375" b="6848"/>
          <a:stretch>
            <a:fillRect/>
          </a:stretch>
        </p:blipFill>
        <p:spPr bwMode="auto">
          <a:xfrm rot="899804">
            <a:off x="7259349" y="-235115"/>
            <a:ext cx="2682725" cy="286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"/>
          <p:cNvGrpSpPr/>
          <p:nvPr/>
        </p:nvGrpSpPr>
        <p:grpSpPr>
          <a:xfrm>
            <a:off x="5285207" y="1817787"/>
            <a:ext cx="3352800" cy="1730375"/>
            <a:chOff x="623887" y="4746625"/>
            <a:chExt cx="3719513" cy="1958975"/>
          </a:xfrm>
        </p:grpSpPr>
        <p:sp>
          <p:nvSpPr>
            <p:cNvPr id="5" name="Oval 4"/>
            <p:cNvSpPr/>
            <p:nvPr/>
          </p:nvSpPr>
          <p:spPr>
            <a:xfrm rot="20198060">
              <a:off x="2133600" y="4873625"/>
              <a:ext cx="1254125" cy="12922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2963863" y="5540375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7" name="Picture 3" descr="cloud8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3887" y="4746625"/>
              <a:ext cx="3719513" cy="1958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Picture 5" descr="half rainbow.png"/>
          <p:cNvPicPr>
            <a:picLocks noChangeAspect="1"/>
          </p:cNvPicPr>
          <p:nvPr/>
        </p:nvPicPr>
        <p:blipFill>
          <a:blip r:embed="rId3" cstate="print"/>
          <a:srcRect t="7063" r="11375" b="6848"/>
          <a:stretch>
            <a:fillRect/>
          </a:stretch>
        </p:blipFill>
        <p:spPr bwMode="auto">
          <a:xfrm rot="899804">
            <a:off x="3421942" y="2736686"/>
            <a:ext cx="2682725" cy="286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1447800" y="4789588"/>
            <a:ext cx="3352800" cy="1730375"/>
            <a:chOff x="623887" y="4746625"/>
            <a:chExt cx="3719513" cy="1958975"/>
          </a:xfrm>
        </p:grpSpPr>
        <p:sp>
          <p:nvSpPr>
            <p:cNvPr id="10" name="Oval 9"/>
            <p:cNvSpPr/>
            <p:nvPr/>
          </p:nvSpPr>
          <p:spPr>
            <a:xfrm rot="20198060">
              <a:off x="2133600" y="4873625"/>
              <a:ext cx="1254125" cy="12922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963863" y="5540375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2" name="Picture 3" descr="cloud8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3887" y="4746625"/>
              <a:ext cx="3719513" cy="1958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TextBox 12"/>
          <p:cNvSpPr txBox="1"/>
          <p:nvPr/>
        </p:nvSpPr>
        <p:spPr>
          <a:xfrm>
            <a:off x="5486400" y="4114800"/>
            <a:ext cx="3429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i="1" dirty="0" smtClean="0"/>
              <a:t>Dios quiere compartir Su bendición con todo el mundo.</a:t>
            </a:r>
            <a:endParaRPr lang="en-US" sz="3600" b="1" dirty="0" smtClean="0"/>
          </a:p>
        </p:txBody>
      </p:sp>
      <p:pic>
        <p:nvPicPr>
          <p:cNvPr id="14" name="Picture 4" descr="golden_globe_spinning_example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01000" y="3886200"/>
            <a:ext cx="990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006350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38100" y="381000"/>
            <a:ext cx="9144000" cy="99650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8600" y="1600200"/>
            <a:ext cx="86106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b="1" dirty="0" smtClean="0">
                <a:solidFill>
                  <a:srgbClr val="FF0000"/>
                </a:solidFill>
              </a:rPr>
              <a:t>Por </a:t>
            </a:r>
            <a:r>
              <a:rPr lang="es-ES" sz="5400" b="1" dirty="0">
                <a:solidFill>
                  <a:srgbClr val="FF0000"/>
                </a:solidFill>
              </a:rPr>
              <a:t>tanto, vayan y hagan discípulos en todas las naciones, y bautícenlos en el nombre del Padre, y del Hijo, y del Espíritu Santo</a:t>
            </a:r>
            <a:r>
              <a:rPr lang="es-ES" sz="5400" b="1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es-ES" sz="4000" i="1" dirty="0"/>
              <a:t>Mateo 28:19 (RVC</a:t>
            </a:r>
            <a:r>
              <a:rPr lang="es-ES" sz="4000" i="1" dirty="0" smtClean="0"/>
              <a:t>)</a:t>
            </a:r>
            <a:endParaRPr lang="en-US" sz="4000" i="1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381000"/>
            <a:ext cx="8077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800" b="1" dirty="0"/>
              <a:t>¿Cuál es nuestro rol principal</a:t>
            </a:r>
            <a:r>
              <a:rPr lang="es-PE" sz="4800" b="1" dirty="0" smtClean="0"/>
              <a:t>?</a:t>
            </a:r>
            <a:endParaRPr lang="en-US" sz="4800" b="1" dirty="0"/>
          </a:p>
        </p:txBody>
      </p:sp>
    </p:spTree>
    <p:extLst>
      <p:ext uri="{BB962C8B-B14F-4D97-AF65-F5344CB8AC3E}">
        <p14:creationId xmlns:p14="http://schemas.microsoft.com/office/powerpoint/2010/main" val="361002434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3332"/>
          <a:stretch/>
        </p:blipFill>
        <p:spPr>
          <a:xfrm>
            <a:off x="-30480" y="-16663"/>
            <a:ext cx="9159240" cy="6922501"/>
          </a:xfrm>
          <a:prstGeom prst="rect">
            <a:avLst/>
          </a:prstGeom>
        </p:spPr>
      </p:pic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3297238" y="2206625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-381000" y="544074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9600" dirty="0" smtClean="0">
                <a:ln w="285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Movilización </a:t>
            </a:r>
            <a:endParaRPr lang="es-PE" sz="9600" dirty="0">
              <a:ln w="28575"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4028" y="152401"/>
            <a:ext cx="8079971" cy="25146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64028" y="343334"/>
            <a:ext cx="8064732" cy="2323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s-PE" sz="6600" b="1" dirty="0" smtClean="0">
                <a:solidFill>
                  <a:srgbClr val="FCF600"/>
                </a:solidFill>
              </a:rPr>
              <a:t>Mover a un discípulo hacia el mundo </a:t>
            </a:r>
            <a:r>
              <a:rPr lang="es-PE" sz="5400" dirty="0" smtClean="0">
                <a:solidFill>
                  <a:schemeClr val="bg1"/>
                </a:solidFill>
              </a:rPr>
              <a:t/>
            </a:r>
            <a:br>
              <a:rPr lang="es-PE" sz="5400" dirty="0" smtClean="0">
                <a:solidFill>
                  <a:schemeClr val="bg1"/>
                </a:solidFill>
              </a:rPr>
            </a:br>
            <a:r>
              <a:rPr lang="es-PE" sz="3600" dirty="0" smtClean="0">
                <a:solidFill>
                  <a:schemeClr val="bg1"/>
                </a:solidFill>
              </a:rPr>
              <a:t>(sus </a:t>
            </a:r>
            <a:r>
              <a:rPr lang="es-PE" sz="3600" dirty="0" err="1" smtClean="0">
                <a:solidFill>
                  <a:schemeClr val="bg1"/>
                </a:solidFill>
              </a:rPr>
              <a:t>corazon</a:t>
            </a:r>
            <a:r>
              <a:rPr lang="es-PE" sz="3600" dirty="0" smtClean="0">
                <a:solidFill>
                  <a:schemeClr val="bg1"/>
                </a:solidFill>
              </a:rPr>
              <a:t>, sus finanzas, sus acciones).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63801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b="-392"/>
          <a:stretch/>
        </p:blipFill>
        <p:spPr>
          <a:xfrm>
            <a:off x="51371" y="0"/>
            <a:ext cx="9092629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931692" y="808578"/>
            <a:ext cx="5212308" cy="2650046"/>
          </a:xfrm>
          <a:prstGeom prst="rect">
            <a:avLst/>
          </a:prstGeom>
          <a:solidFill>
            <a:srgbClr val="FFFFFF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86200" y="930932"/>
            <a:ext cx="4800600" cy="24053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s-PE" sz="4400" b="1" dirty="0" smtClean="0"/>
              <a:t>La movilización misionera fluye automáticamente con el discipulado.</a:t>
            </a:r>
            <a:endParaRPr lang="es-PE" sz="4400" b="1" dirty="0"/>
          </a:p>
        </p:txBody>
      </p:sp>
    </p:spTree>
    <p:extLst>
      <p:ext uri="{BB962C8B-B14F-4D97-AF65-F5344CB8AC3E}">
        <p14:creationId xmlns:p14="http://schemas.microsoft.com/office/powerpoint/2010/main" val="356485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09600" y="685800"/>
            <a:ext cx="403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La idea es dos gráficos que aparte que puedo usar aparte o juntos.</a:t>
            </a:r>
            <a:endParaRPr lang="en-US" dirty="0"/>
          </a:p>
          <a:p>
            <a:pPr lvl="0"/>
            <a:r>
              <a:rPr lang="es-PE" dirty="0"/>
              <a:t>Un hombre estudiando la Biblia, mirándolo. </a:t>
            </a:r>
            <a:endParaRPr lang="en-US" dirty="0"/>
          </a:p>
          <a:p>
            <a:pPr lvl="0"/>
            <a:r>
              <a:rPr lang="es-PE" dirty="0"/>
              <a:t>Mismo hombre con Biblia en mano, mirando el mundo (listo para servir, orar, dar, etc.)</a:t>
            </a:r>
            <a:endParaRPr lang="en-US" dirty="0"/>
          </a:p>
          <a:p>
            <a:r>
              <a:rPr lang="es-PE" dirty="0"/>
              <a:t> </a:t>
            </a:r>
            <a:endParaRPr lang="en-US" dirty="0"/>
          </a:p>
          <a:p>
            <a:r>
              <a:rPr lang="es-PE" dirty="0"/>
              <a:t>La lección es que la movilización misionera fluye automáticamente </a:t>
            </a:r>
            <a:r>
              <a:rPr lang="es-PE" dirty="0" smtClean="0"/>
              <a:t>con el discipulado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2802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4248077"/>
            <a:ext cx="5562600" cy="2381323"/>
          </a:xfrm>
          <a:prstGeom prst="rect">
            <a:avLst/>
          </a:prstGeom>
          <a:solidFill>
            <a:srgbClr val="FFFFFF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136" y="4228743"/>
            <a:ext cx="556146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s-PE" sz="4400" b="1" dirty="0" smtClean="0"/>
              <a:t>Va a mirar el mundo de manera diferente </a:t>
            </a:r>
          </a:p>
          <a:p>
            <a:pPr algn="ctr">
              <a:lnSpc>
                <a:spcPts val="4500"/>
              </a:lnSpc>
            </a:pPr>
            <a:r>
              <a:rPr lang="es-PE" sz="4400" b="1" dirty="0" smtClean="0"/>
              <a:t>y va a involucrarse </a:t>
            </a:r>
          </a:p>
          <a:p>
            <a:pPr algn="ctr">
              <a:lnSpc>
                <a:spcPts val="4500"/>
              </a:lnSpc>
            </a:pPr>
            <a:r>
              <a:rPr lang="es-PE" sz="4400" b="1" dirty="0" smtClean="0"/>
              <a:t>en la obra.</a:t>
            </a:r>
            <a:endParaRPr lang="es-PE" sz="4400" b="1" dirty="0"/>
          </a:p>
        </p:txBody>
      </p:sp>
    </p:spTree>
    <p:extLst>
      <p:ext uri="{BB962C8B-B14F-4D97-AF65-F5344CB8AC3E}">
        <p14:creationId xmlns:p14="http://schemas.microsoft.com/office/powerpoint/2010/main" val="299153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09600" y="685800"/>
            <a:ext cx="403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La idea es dos gráficos que aparte que puedo usar aparte o juntos.</a:t>
            </a:r>
            <a:endParaRPr lang="en-US" dirty="0"/>
          </a:p>
          <a:p>
            <a:pPr lvl="0"/>
            <a:r>
              <a:rPr lang="es-PE" dirty="0"/>
              <a:t>Un hombre estudiando la Biblia, mirándolo. </a:t>
            </a:r>
            <a:endParaRPr lang="en-US" dirty="0"/>
          </a:p>
          <a:p>
            <a:pPr lvl="0"/>
            <a:r>
              <a:rPr lang="es-PE" dirty="0"/>
              <a:t>Mismo hombre con Biblia en mano, mirando el mundo (listo para servir, orar, dar, etc.)</a:t>
            </a:r>
            <a:endParaRPr lang="en-US" dirty="0"/>
          </a:p>
          <a:p>
            <a:r>
              <a:rPr lang="es-PE" dirty="0"/>
              <a:t> </a:t>
            </a:r>
            <a:endParaRPr lang="en-US" dirty="0"/>
          </a:p>
          <a:p>
            <a:r>
              <a:rPr lang="es-PE" dirty="0"/>
              <a:t>La lección es que la movilización misionera fluye automáticamente </a:t>
            </a:r>
            <a:r>
              <a:rPr lang="es-PE" dirty="0" smtClean="0"/>
              <a:t>con el discipulado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" y="181970"/>
            <a:ext cx="9133082" cy="652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42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7690"/>
            <a:ext cx="4953000" cy="952510"/>
          </a:xfrm>
          <a:prstGeom prst="rect">
            <a:avLst/>
          </a:prstGeom>
          <a:solidFill>
            <a:srgbClr val="F3E5D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950" y="0"/>
            <a:ext cx="5361050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629400" y="4207954"/>
            <a:ext cx="2438400" cy="2650046"/>
          </a:xfrm>
          <a:prstGeom prst="rect">
            <a:avLst/>
          </a:prstGeom>
          <a:solidFill>
            <a:srgbClr val="FFFFFF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52400" y="647690"/>
            <a:ext cx="3630550" cy="601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500"/>
              </a:lnSpc>
            </a:pPr>
            <a:r>
              <a:rPr lang="es-PE" sz="4000" b="1" dirty="0" smtClean="0"/>
              <a:t>Dios </a:t>
            </a:r>
            <a:r>
              <a:rPr lang="es-PE" sz="4000" b="1" dirty="0"/>
              <a:t>quizás nos </a:t>
            </a:r>
            <a:r>
              <a:rPr lang="es-PE" sz="4000" b="1" dirty="0" smtClean="0"/>
              <a:t>pregunta:</a:t>
            </a:r>
          </a:p>
          <a:p>
            <a:pPr algn="ctr">
              <a:lnSpc>
                <a:spcPts val="4000"/>
              </a:lnSpc>
              <a:spcBef>
                <a:spcPts val="2400"/>
              </a:spcBef>
            </a:pPr>
            <a:r>
              <a:rPr lang="es-PE" sz="4000" b="1" dirty="0" smtClean="0">
                <a:solidFill>
                  <a:srgbClr val="1D3573"/>
                </a:solidFill>
              </a:rPr>
              <a:t>¿Eres mi discípulo?</a:t>
            </a:r>
          </a:p>
          <a:p>
            <a:pPr algn="ctr">
              <a:lnSpc>
                <a:spcPts val="4000"/>
              </a:lnSpc>
              <a:spcBef>
                <a:spcPts val="2400"/>
              </a:spcBef>
            </a:pPr>
            <a:r>
              <a:rPr lang="es-PE" sz="4000" b="1" dirty="0" smtClean="0"/>
              <a:t> ¿Haces discípulos </a:t>
            </a:r>
            <a:r>
              <a:rPr lang="es-PE" sz="4000" b="1" dirty="0"/>
              <a:t>que </a:t>
            </a:r>
            <a:r>
              <a:rPr lang="es-PE" sz="4000" b="1" dirty="0" smtClean="0"/>
              <a:t>hacen discípulos</a:t>
            </a:r>
            <a:r>
              <a:rPr lang="es-PE" sz="4000" b="1" dirty="0"/>
              <a:t>? </a:t>
            </a:r>
            <a:endParaRPr lang="es-PE" sz="4000" b="1" dirty="0" smtClean="0"/>
          </a:p>
          <a:p>
            <a:pPr algn="ctr">
              <a:lnSpc>
                <a:spcPts val="4000"/>
              </a:lnSpc>
              <a:spcBef>
                <a:spcPts val="2400"/>
              </a:spcBef>
            </a:pPr>
            <a:r>
              <a:rPr lang="es-PE" sz="4000" b="1" dirty="0" smtClean="0">
                <a:solidFill>
                  <a:srgbClr val="1D3573"/>
                </a:solidFill>
              </a:rPr>
              <a:t>Esta </a:t>
            </a:r>
            <a:r>
              <a:rPr lang="es-PE" sz="4000" b="1" dirty="0">
                <a:solidFill>
                  <a:srgbClr val="1D3573"/>
                </a:solidFill>
              </a:rPr>
              <a:t>es la meta principal</a:t>
            </a:r>
            <a:r>
              <a:rPr lang="es-PE" sz="4000" b="1" dirty="0" smtClean="0">
                <a:solidFill>
                  <a:srgbClr val="1D3573"/>
                </a:solidFill>
              </a:rPr>
              <a:t>.</a:t>
            </a:r>
            <a:endParaRPr lang="en-US" sz="4000" b="1" dirty="0">
              <a:solidFill>
                <a:srgbClr val="1D357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53200" y="4360354"/>
            <a:ext cx="2590800" cy="2573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3200"/>
              </a:lnSpc>
            </a:pPr>
            <a:r>
              <a:rPr lang="es-PE" sz="3600" b="1" dirty="0"/>
              <a:t>Un discípulo maduro busca conocer el corazón de Dios</a:t>
            </a:r>
            <a:r>
              <a:rPr lang="es-PE" sz="3600" b="1" dirty="0" smtClean="0"/>
              <a:t>.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831002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5"/>
          <a:stretch/>
        </p:blipFill>
        <p:spPr>
          <a:xfrm>
            <a:off x="0" y="0"/>
            <a:ext cx="9144000" cy="689152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04800" y="304800"/>
            <a:ext cx="5867400" cy="5242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400"/>
              </a:lnSpc>
            </a:pPr>
            <a:r>
              <a:rPr lang="es-PE" sz="4400" b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El rol de líder espiritual es apoyar que </a:t>
            </a:r>
            <a:r>
              <a:rPr lang="es-PE" sz="4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s-PE" sz="4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PE" sz="4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cada persona </a:t>
            </a:r>
          </a:p>
          <a:p>
            <a:pPr>
              <a:lnSpc>
                <a:spcPts val="4900"/>
              </a:lnSpc>
            </a:pPr>
            <a:r>
              <a:rPr lang="es-PE" sz="60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encuentre </a:t>
            </a:r>
            <a:r>
              <a:rPr lang="es-PE" sz="6000" b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y sirva </a:t>
            </a:r>
            <a:endParaRPr lang="es-PE" sz="6000" b="1" dirty="0" smtClean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s-PE" sz="4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dentro </a:t>
            </a:r>
            <a:r>
              <a:rPr lang="es-PE" sz="4400" b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de </a:t>
            </a:r>
            <a:endParaRPr lang="es-PE" sz="4400" b="1" dirty="0" smtClean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s-PE" sz="5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sus </a:t>
            </a:r>
            <a:r>
              <a:rPr lang="es-PE" sz="5400" b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dones y llamado… </a:t>
            </a:r>
            <a:endParaRPr lang="es-PE" sz="5400" b="1" dirty="0" smtClean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  <a:p>
            <a:pPr>
              <a:lnSpc>
                <a:spcPts val="4400"/>
              </a:lnSpc>
            </a:pPr>
            <a:r>
              <a:rPr lang="es-PE" sz="4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en </a:t>
            </a:r>
            <a:r>
              <a:rPr lang="es-PE" sz="4400" b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todas áreas </a:t>
            </a:r>
            <a:r>
              <a:rPr lang="es-PE" sz="4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/>
            </a:r>
            <a:br>
              <a:rPr lang="es-PE" sz="4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</a:br>
            <a:r>
              <a:rPr lang="es-PE" sz="4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de </a:t>
            </a:r>
            <a:r>
              <a:rPr lang="es-PE" sz="4400" b="1" dirty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su vida</a:t>
            </a:r>
            <a:r>
              <a:rPr lang="es-PE" sz="4400" b="1" dirty="0" smtClean="0"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en-US" sz="4400" b="1" dirty="0"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7789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8382000" y="0"/>
            <a:ext cx="76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648200" y="304800"/>
            <a:ext cx="4191000" cy="838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338" name="Picture 5" descr="half rainbow.png"/>
          <p:cNvPicPr>
            <a:picLocks noChangeAspect="1"/>
          </p:cNvPicPr>
          <p:nvPr/>
        </p:nvPicPr>
        <p:blipFill>
          <a:blip r:embed="rId3" cstate="print"/>
          <a:srcRect t="7063" r="11375" b="6848"/>
          <a:stretch>
            <a:fillRect/>
          </a:stretch>
        </p:blipFill>
        <p:spPr bwMode="auto">
          <a:xfrm rot="230711">
            <a:off x="3044825" y="3422650"/>
            <a:ext cx="2136775" cy="22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2" descr="half rainbow.png"/>
          <p:cNvPicPr>
            <a:picLocks noChangeAspect="1"/>
          </p:cNvPicPr>
          <p:nvPr/>
        </p:nvPicPr>
        <p:blipFill>
          <a:blip r:embed="rId3" cstate="print"/>
          <a:srcRect t="8591" b="14783"/>
          <a:stretch>
            <a:fillRect/>
          </a:stretch>
        </p:blipFill>
        <p:spPr bwMode="auto">
          <a:xfrm rot="21091278" flipH="1">
            <a:off x="2579688" y="1863725"/>
            <a:ext cx="264160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val 10"/>
          <p:cNvSpPr/>
          <p:nvPr/>
        </p:nvSpPr>
        <p:spPr>
          <a:xfrm>
            <a:off x="4267200" y="3138488"/>
            <a:ext cx="12192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552700" y="1090613"/>
            <a:ext cx="1128713" cy="10461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181600" y="3581400"/>
            <a:ext cx="685800" cy="533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114800" y="3352800"/>
            <a:ext cx="114935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449513" y="1905000"/>
            <a:ext cx="3048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14347" name="Picture 1" descr="cloud8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228600"/>
            <a:ext cx="3719513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>
            <a:off x="4976813" y="2879725"/>
            <a:ext cx="533400" cy="533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14349" name="Picture 4" descr="cloud8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05288" y="2286000"/>
            <a:ext cx="3719512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2" name="Group 21"/>
          <p:cNvGrpSpPr/>
          <p:nvPr/>
        </p:nvGrpSpPr>
        <p:grpSpPr>
          <a:xfrm>
            <a:off x="623887" y="4746625"/>
            <a:ext cx="3719513" cy="1958975"/>
            <a:chOff x="623887" y="4746625"/>
            <a:chExt cx="3719513" cy="1958975"/>
          </a:xfrm>
        </p:grpSpPr>
        <p:sp>
          <p:nvSpPr>
            <p:cNvPr id="15" name="Oval 14"/>
            <p:cNvSpPr/>
            <p:nvPr/>
          </p:nvSpPr>
          <p:spPr>
            <a:xfrm rot="20198060">
              <a:off x="2133600" y="4873625"/>
              <a:ext cx="1254125" cy="12922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963863" y="5540375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4350" name="Picture 3" descr="cloud8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3887" y="4746625"/>
              <a:ext cx="3719513" cy="1958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351" name="TextBox 16"/>
          <p:cNvSpPr txBox="1">
            <a:spLocks noChangeArrowheads="1"/>
          </p:cNvSpPr>
          <p:nvPr/>
        </p:nvSpPr>
        <p:spPr bwMode="auto">
          <a:xfrm>
            <a:off x="990600" y="838200"/>
            <a:ext cx="2590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US" sz="5400" b="1" u="none" dirty="0"/>
              <a:t>Dios</a:t>
            </a:r>
          </a:p>
        </p:txBody>
      </p:sp>
      <p:sp>
        <p:nvSpPr>
          <p:cNvPr id="14352" name="TextBox 17"/>
          <p:cNvSpPr txBox="1">
            <a:spLocks noChangeArrowheads="1"/>
          </p:cNvSpPr>
          <p:nvPr/>
        </p:nvSpPr>
        <p:spPr bwMode="auto">
          <a:xfrm>
            <a:off x="1066800" y="5105400"/>
            <a:ext cx="2971800" cy="122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4400"/>
              </a:lnSpc>
              <a:buFontTx/>
              <a:buNone/>
            </a:pPr>
            <a:r>
              <a:rPr lang="es-BO" sz="4400" b="1" u="none" dirty="0"/>
              <a:t>Las Naciones</a:t>
            </a:r>
          </a:p>
        </p:txBody>
      </p:sp>
      <p:sp>
        <p:nvSpPr>
          <p:cNvPr id="14353" name="TextBox 18"/>
          <p:cNvSpPr txBox="1">
            <a:spLocks noChangeArrowheads="1"/>
          </p:cNvSpPr>
          <p:nvPr/>
        </p:nvSpPr>
        <p:spPr bwMode="auto">
          <a:xfrm>
            <a:off x="4876800" y="2667000"/>
            <a:ext cx="2590800" cy="125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4500"/>
              </a:lnSpc>
              <a:buFontTx/>
              <a:buNone/>
            </a:pPr>
            <a:r>
              <a:rPr lang="es-BO" sz="4400" b="1" u="none" dirty="0"/>
              <a:t>Su </a:t>
            </a:r>
            <a:r>
              <a:rPr lang="es-BO" sz="4400" b="1" u="none" dirty="0" smtClean="0"/>
              <a:t/>
            </a:r>
            <a:br>
              <a:rPr lang="es-BO" sz="4400" b="1" u="none" dirty="0" smtClean="0"/>
            </a:br>
            <a:r>
              <a:rPr lang="es-BO" sz="4400" b="1" u="none" dirty="0" smtClean="0"/>
              <a:t>Gente</a:t>
            </a:r>
            <a:endParaRPr lang="es-BO" sz="4400" b="1" u="none" dirty="0"/>
          </a:p>
        </p:txBody>
      </p:sp>
      <p:sp>
        <p:nvSpPr>
          <p:cNvPr id="20" name="TextBox 16"/>
          <p:cNvSpPr txBox="1">
            <a:spLocks noChangeArrowheads="1"/>
          </p:cNvSpPr>
          <p:nvPr/>
        </p:nvSpPr>
        <p:spPr bwMode="auto">
          <a:xfrm>
            <a:off x="4648200" y="228600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s-AR" sz="5400" b="1" u="none" dirty="0" smtClean="0"/>
              <a:t>La bendición</a:t>
            </a:r>
            <a:endParaRPr lang="es-AR" sz="5400" b="1" u="none" dirty="0"/>
          </a:p>
        </p:txBody>
      </p:sp>
    </p:spTree>
    <p:extLst>
      <p:ext uri="{BB962C8B-B14F-4D97-AF65-F5344CB8AC3E}">
        <p14:creationId xmlns:p14="http://schemas.microsoft.com/office/powerpoint/2010/main" val="16373144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52" grpId="0"/>
      <p:bldP spid="143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19334" y="6324600"/>
            <a:ext cx="9144000" cy="38560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6" name="Text Box 40"/>
          <p:cNvSpPr txBox="1">
            <a:spLocks noChangeArrowheads="1"/>
          </p:cNvSpPr>
          <p:nvPr/>
        </p:nvSpPr>
        <p:spPr bwMode="auto">
          <a:xfrm>
            <a:off x="228600" y="168318"/>
            <a:ext cx="80772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E" sz="4800" dirty="0">
                <a:latin typeface="Arial Black" pitchFamily="34" charset="0"/>
              </a:rPr>
              <a:t>La Iglesia Misionera</a:t>
            </a:r>
            <a:endParaRPr lang="en-US" sz="4800" dirty="0">
              <a:latin typeface="Arial Black" pitchFamily="34" charset="0"/>
            </a:endParaRPr>
          </a:p>
        </p:txBody>
      </p:sp>
      <p:pic>
        <p:nvPicPr>
          <p:cNvPr id="5127" name="Picture 10" descr="church grafic.jpg"/>
          <p:cNvPicPr>
            <a:picLocks noChangeAspect="1"/>
          </p:cNvPicPr>
          <p:nvPr/>
        </p:nvPicPr>
        <p:blipFill>
          <a:blip r:embed="rId3" cstate="print"/>
          <a:srcRect l="7188" t="7777" r="56863" b="65556"/>
          <a:stretch>
            <a:fillRect/>
          </a:stretch>
        </p:blipFill>
        <p:spPr bwMode="auto">
          <a:xfrm>
            <a:off x="149225" y="1752600"/>
            <a:ext cx="37306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8" name="Picture 11" descr="church grafic.jpg"/>
          <p:cNvPicPr>
            <a:picLocks noChangeAspect="1"/>
          </p:cNvPicPr>
          <p:nvPr/>
        </p:nvPicPr>
        <p:blipFill>
          <a:blip r:embed="rId3" cstate="print"/>
          <a:srcRect l="44576" t="60001" r="7974" b="5556"/>
          <a:stretch>
            <a:fillRect/>
          </a:stretch>
        </p:blipFill>
        <p:spPr bwMode="auto">
          <a:xfrm>
            <a:off x="4267200" y="1276350"/>
            <a:ext cx="4724400" cy="443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129" name="Straight Connector 13"/>
          <p:cNvCxnSpPr>
            <a:cxnSpLocks noChangeShapeType="1"/>
          </p:cNvCxnSpPr>
          <p:nvPr/>
        </p:nvCxnSpPr>
        <p:spPr bwMode="auto">
          <a:xfrm>
            <a:off x="3581400" y="1295400"/>
            <a:ext cx="1066800" cy="4419600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</p:cxnSp>
      <p:sp>
        <p:nvSpPr>
          <p:cNvPr id="5130" name="Text Box 38"/>
          <p:cNvSpPr txBox="1">
            <a:spLocks noChangeArrowheads="1"/>
          </p:cNvSpPr>
          <p:nvPr/>
        </p:nvSpPr>
        <p:spPr bwMode="auto">
          <a:xfrm>
            <a:off x="2819400" y="1403350"/>
            <a:ext cx="914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PE" sz="1600" b="1" dirty="0">
                <a:solidFill>
                  <a:srgbClr val="FF0000"/>
                </a:solidFill>
              </a:rPr>
              <a:t>Antes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5131" name="Text Box 38"/>
          <p:cNvSpPr txBox="1">
            <a:spLocks noChangeArrowheads="1"/>
          </p:cNvSpPr>
          <p:nvPr/>
        </p:nvSpPr>
        <p:spPr bwMode="auto">
          <a:xfrm>
            <a:off x="3810000" y="1414463"/>
            <a:ext cx="121920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PE" sz="1600" b="1" dirty="0">
                <a:solidFill>
                  <a:srgbClr val="FF0000"/>
                </a:solidFill>
              </a:rPr>
              <a:t>Después</a:t>
            </a:r>
            <a:endParaRPr lang="en-US" sz="1200" dirty="0">
              <a:solidFill>
                <a:srgbClr val="FF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00" y="6258580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b="1" dirty="0" smtClean="0"/>
              <a:t>Tejer misiones dentro de la misma tela de su existencia. </a:t>
            </a:r>
            <a:endParaRPr lang="es-PE" sz="2800" b="1" dirty="0"/>
          </a:p>
        </p:txBody>
      </p:sp>
    </p:spTree>
    <p:extLst>
      <p:ext uri="{BB962C8B-B14F-4D97-AF65-F5344CB8AC3E}">
        <p14:creationId xmlns:p14="http://schemas.microsoft.com/office/powerpoint/2010/main" val="135797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1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5" t="12627" r="3382" b="-405"/>
          <a:stretch/>
        </p:blipFill>
        <p:spPr>
          <a:xfrm>
            <a:off x="0" y="-3574"/>
            <a:ext cx="9144000" cy="68615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95800" y="685800"/>
            <a:ext cx="4419600" cy="455509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ContrastingLeftFacing"/>
              <a:lightRig rig="threePt" dir="t"/>
            </a:scene3d>
          </a:bodyPr>
          <a:lstStyle/>
          <a:p>
            <a:pPr>
              <a:lnSpc>
                <a:spcPts val="8700"/>
              </a:lnSpc>
            </a:pPr>
            <a:r>
              <a:rPr lang="es-PE" sz="11500" b="1" dirty="0" smtClean="0">
                <a:solidFill>
                  <a:schemeClr val="bg1"/>
                </a:solidFill>
              </a:rPr>
              <a:t>Tomen</a:t>
            </a:r>
          </a:p>
          <a:p>
            <a:pPr>
              <a:lnSpc>
                <a:spcPts val="8700"/>
              </a:lnSpc>
            </a:pPr>
            <a:r>
              <a:rPr lang="es-PE" sz="11500" b="1" dirty="0" smtClean="0">
                <a:solidFill>
                  <a:schemeClr val="bg1"/>
                </a:solidFill>
              </a:rPr>
              <a:t>un </a:t>
            </a:r>
            <a:r>
              <a:rPr lang="es-PE" sz="11500" b="1" dirty="0">
                <a:solidFill>
                  <a:schemeClr val="bg1"/>
                </a:solidFill>
              </a:rPr>
              <a:t>paso más. </a:t>
            </a:r>
            <a:endParaRPr lang="en-US" sz="11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316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3733800"/>
            <a:ext cx="381000" cy="24384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2"/>
          <p:cNvSpPr txBox="1">
            <a:spLocks noChangeArrowheads="1"/>
          </p:cNvSpPr>
          <p:nvPr/>
        </p:nvSpPr>
        <p:spPr bwMode="auto">
          <a:xfrm>
            <a:off x="-31846" y="6082872"/>
            <a:ext cx="6661245" cy="769441"/>
          </a:xfrm>
          <a:prstGeom prst="rect">
            <a:avLst/>
          </a:prstGeom>
          <a:solidFill>
            <a:srgbClr val="C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PA" altLang="en-US" sz="4400" b="1" dirty="0" smtClean="0">
                <a:solidFill>
                  <a:schemeClr val="bg1"/>
                </a:solidFill>
              </a:rPr>
              <a:t>  Y </a:t>
            </a:r>
            <a:r>
              <a:rPr lang="es-PA" altLang="en-US" sz="4400" b="1" dirty="0">
                <a:solidFill>
                  <a:schemeClr val="bg1"/>
                </a:solidFill>
              </a:rPr>
              <a:t>– no </a:t>
            </a:r>
            <a:r>
              <a:rPr lang="es-PA" altLang="en-US" sz="4400" b="1" dirty="0" smtClean="0">
                <a:solidFill>
                  <a:schemeClr val="bg1"/>
                </a:solidFill>
              </a:rPr>
              <a:t>“después”</a:t>
            </a:r>
            <a:endParaRPr lang="es-PA" altLang="en-US" sz="4400" b="1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8322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3" name="Picture 5" descr="MCj0297943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426774">
            <a:off x="6238352" y="1674813"/>
            <a:ext cx="2243137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28600" y="990600"/>
            <a:ext cx="7010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PE" sz="9600" b="1" dirty="0" smtClean="0"/>
              <a:t>Priorizarlo. </a:t>
            </a:r>
            <a:endParaRPr lang="en-US" sz="9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6200" y="762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/>
              <a:t>Para Movilizar a la Iglesia…</a:t>
            </a:r>
            <a:endParaRPr lang="en-US" sz="4000" b="1" dirty="0"/>
          </a:p>
        </p:txBody>
      </p:sp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272209" y="2633525"/>
            <a:ext cx="5486399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s-PE" altLang="en-US" sz="3200" dirty="0"/>
              <a:t>Hechos 1:8 – </a:t>
            </a:r>
            <a:r>
              <a:rPr lang="es-ES" sz="3200" b="1" baseline="30000" dirty="0"/>
              <a:t> </a:t>
            </a:r>
            <a:r>
              <a:rPr lang="es-ES" sz="3200" dirty="0" smtClean="0"/>
              <a:t>…serán </a:t>
            </a:r>
            <a:r>
              <a:rPr lang="es-ES" sz="3200" dirty="0"/>
              <a:t>mis testigos en Jerusalén, </a:t>
            </a:r>
            <a:endParaRPr lang="es-ES" sz="3200" dirty="0" smtClean="0"/>
          </a:p>
          <a:p>
            <a:pPr eaLnBrk="1" hangingPunct="1"/>
            <a:r>
              <a:rPr lang="es-ES" sz="4400" b="1" dirty="0"/>
              <a:t>Y</a:t>
            </a:r>
            <a:r>
              <a:rPr lang="es-ES" sz="3200" dirty="0"/>
              <a:t> </a:t>
            </a:r>
            <a:r>
              <a:rPr lang="es-ES" sz="3200" dirty="0" smtClean="0"/>
              <a:t>en </a:t>
            </a:r>
            <a:r>
              <a:rPr lang="es-ES" sz="3200" dirty="0"/>
              <a:t>Judea, </a:t>
            </a:r>
            <a:endParaRPr lang="es-ES" sz="3200" dirty="0" smtClean="0"/>
          </a:p>
          <a:p>
            <a:pPr eaLnBrk="1" hangingPunct="1"/>
            <a:r>
              <a:rPr lang="es-ES" sz="4400" b="1" dirty="0"/>
              <a:t>Y</a:t>
            </a:r>
            <a:r>
              <a:rPr lang="es-ES" sz="3200" dirty="0"/>
              <a:t> </a:t>
            </a:r>
            <a:r>
              <a:rPr lang="es-ES" sz="3200" dirty="0" smtClean="0"/>
              <a:t>en </a:t>
            </a:r>
            <a:r>
              <a:rPr lang="es-ES" sz="3200" dirty="0"/>
              <a:t>Samaria, </a:t>
            </a:r>
            <a:endParaRPr lang="es-ES" sz="3200" dirty="0" smtClean="0"/>
          </a:p>
          <a:p>
            <a:pPr eaLnBrk="1" hangingPunct="1"/>
            <a:r>
              <a:rPr lang="es-ES" sz="4400" b="1" dirty="0" smtClean="0"/>
              <a:t>Y</a:t>
            </a:r>
            <a:r>
              <a:rPr lang="es-ES" sz="3200" dirty="0" smtClean="0"/>
              <a:t> </a:t>
            </a:r>
            <a:r>
              <a:rPr lang="es-ES" sz="3200" dirty="0"/>
              <a:t>hasta lo último de la tierra</a:t>
            </a:r>
            <a:r>
              <a:rPr lang="es-ES" sz="3200" dirty="0" smtClean="0"/>
              <a:t>.</a:t>
            </a:r>
            <a:endParaRPr lang="es-PE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6391342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4737302" y="5905848"/>
            <a:ext cx="4406698" cy="41875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9" t="15606" r="18248" b="6849"/>
          <a:stretch/>
        </p:blipFill>
        <p:spPr>
          <a:xfrm>
            <a:off x="606749" y="990600"/>
            <a:ext cx="8537251" cy="48006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9400"/>
            <a:ext cx="2743200" cy="382815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-457200" y="76202"/>
            <a:ext cx="9601200" cy="7850968"/>
          </a:xfrm>
          <a:prstGeom prst="ellipse">
            <a:avLst/>
          </a:prstGeom>
          <a:solidFill>
            <a:srgbClr val="92D05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-914400" y="4572000"/>
            <a:ext cx="3240244" cy="3202769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-609600" y="2856315"/>
            <a:ext cx="5265591" cy="4955369"/>
          </a:xfrm>
          <a:prstGeom prst="ellipse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rot="2022945">
            <a:off x="3116960" y="2238120"/>
            <a:ext cx="533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smtClean="0"/>
              <a:t>lo </a:t>
            </a:r>
            <a:r>
              <a:rPr lang="es-ES" sz="4400" b="1" dirty="0"/>
              <a:t>último de la </a:t>
            </a:r>
            <a:r>
              <a:rPr lang="es-ES" sz="4400" b="1" dirty="0" smtClean="0"/>
              <a:t>tierra</a:t>
            </a:r>
            <a:endParaRPr lang="en-US" sz="4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76201"/>
            <a:ext cx="838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 smtClean="0">
                <a:latin typeface="Arial Black" panose="020B0A04020102020204" pitchFamily="34" charset="0"/>
                <a:ea typeface="Adobe Gothic Std B" panose="020B0800000000000000" pitchFamily="34" charset="-128"/>
              </a:rPr>
              <a:t>Serán </a:t>
            </a:r>
            <a:r>
              <a:rPr lang="es-ES" sz="5400" dirty="0">
                <a:latin typeface="Arial Black" panose="020B0A04020102020204" pitchFamily="34" charset="0"/>
                <a:ea typeface="Adobe Gothic Std B" panose="020B0800000000000000" pitchFamily="34" charset="-128"/>
              </a:rPr>
              <a:t>mis </a:t>
            </a:r>
            <a:r>
              <a:rPr lang="es-ES" sz="5400" dirty="0" smtClean="0">
                <a:latin typeface="Arial Black" panose="020B0A04020102020204" pitchFamily="34" charset="0"/>
                <a:ea typeface="Adobe Gothic Std B" panose="020B0800000000000000" pitchFamily="34" charset="-128"/>
              </a:rPr>
              <a:t>testigos</a:t>
            </a:r>
            <a:endParaRPr lang="en-US" sz="5400" dirty="0">
              <a:latin typeface="Arial Black" panose="020B0A04020102020204" pitchFamily="34" charset="0"/>
              <a:ea typeface="Adobe Gothic Std B" panose="020B0800000000000000" pitchFamily="34" charset="-128"/>
            </a:endParaRPr>
          </a:p>
        </p:txBody>
      </p:sp>
      <p:sp>
        <p:nvSpPr>
          <p:cNvPr id="9" name="TextBox 8"/>
          <p:cNvSpPr txBox="1"/>
          <p:nvPr/>
        </p:nvSpPr>
        <p:spPr>
          <a:xfrm rot="2847044">
            <a:off x="-198804" y="5521128"/>
            <a:ext cx="24765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smtClean="0"/>
              <a:t>Jerusalén </a:t>
            </a:r>
            <a:endParaRPr lang="es-ES" sz="4400" b="1" dirty="0"/>
          </a:p>
        </p:txBody>
      </p:sp>
      <p:sp>
        <p:nvSpPr>
          <p:cNvPr id="10" name="TextBox 9"/>
          <p:cNvSpPr txBox="1"/>
          <p:nvPr/>
        </p:nvSpPr>
        <p:spPr>
          <a:xfrm rot="2617244">
            <a:off x="2274050" y="3642530"/>
            <a:ext cx="2297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smtClean="0"/>
              <a:t>Samaria</a:t>
            </a:r>
            <a:endParaRPr lang="en-US" sz="4400" b="1" dirty="0"/>
          </a:p>
        </p:txBody>
      </p:sp>
      <p:sp>
        <p:nvSpPr>
          <p:cNvPr id="11" name="TextBox 10"/>
          <p:cNvSpPr txBox="1"/>
          <p:nvPr/>
        </p:nvSpPr>
        <p:spPr>
          <a:xfrm rot="2743898">
            <a:off x="1259585" y="4610076"/>
            <a:ext cx="1664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b="1" dirty="0" smtClean="0"/>
              <a:t>Judea</a:t>
            </a:r>
            <a:endParaRPr lang="en-US" sz="4400" b="1" dirty="0"/>
          </a:p>
        </p:txBody>
      </p:sp>
      <p:sp>
        <p:nvSpPr>
          <p:cNvPr id="13" name="Oval 12"/>
          <p:cNvSpPr/>
          <p:nvPr/>
        </p:nvSpPr>
        <p:spPr>
          <a:xfrm>
            <a:off x="1023022" y="5334000"/>
            <a:ext cx="424778" cy="399825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351546" y="2431349"/>
            <a:ext cx="129842" cy="5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741865" y="5859278"/>
            <a:ext cx="4416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Yendo más allá de los </a:t>
            </a:r>
            <a:r>
              <a:rPr lang="es-ES" sz="2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límites.</a:t>
            </a:r>
            <a:endParaRPr lang="es-E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840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15" grpId="0" animBg="1"/>
      <p:bldP spid="4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0" y="304799"/>
            <a:ext cx="9143999" cy="479054"/>
          </a:xfrm>
          <a:prstGeom prst="rect">
            <a:avLst/>
          </a:prstGeom>
          <a:solidFill>
            <a:srgbClr val="FFFF00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es-ES" sz="2400" dirty="0" smtClean="0">
                <a:solidFill>
                  <a:schemeClr val="tx2">
                    <a:lumMod val="75000"/>
                  </a:schemeClr>
                </a:solidFill>
              </a:rPr>
              <a:t>Comprometiéndose a </a:t>
            </a:r>
            <a:r>
              <a:rPr lang="es-ES" sz="2400" dirty="0">
                <a:solidFill>
                  <a:schemeClr val="tx2">
                    <a:lumMod val="75000"/>
                  </a:schemeClr>
                </a:solidFill>
              </a:rPr>
              <a:t>obedecer el mandato de Dios.</a:t>
            </a:r>
            <a:endParaRPr lang="en-GB" sz="2800" dirty="0" smtClean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3297238" y="2206625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137" y="2533638"/>
            <a:ext cx="2755398" cy="219151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9225" y="4085302"/>
            <a:ext cx="2410973" cy="238963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033243"/>
            <a:ext cx="2855982" cy="18806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90" y="978278"/>
            <a:ext cx="2447549" cy="245669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10" y="4612440"/>
            <a:ext cx="2624333" cy="189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581001"/>
      </p:ext>
    </p:extLst>
  </p:cSld>
  <p:clrMapOvr>
    <a:masterClrMapping/>
  </p:clrMapOvr>
  <p:transition advTm="131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 animBg="1" autoUpdateAnimBg="0"/>
      <p:bldP spid="1126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533400" y="-1147360"/>
            <a:ext cx="9480812" cy="8231968"/>
          </a:xfrm>
          <a:prstGeom prst="ellipse">
            <a:avLst/>
          </a:prstGeom>
          <a:solidFill>
            <a:srgbClr val="92D05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1043451" y="0"/>
            <a:ext cx="6465987" cy="6171469"/>
          </a:xfrm>
          <a:prstGeom prst="ellipse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551006" y="5905848"/>
            <a:ext cx="2592993" cy="4766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043452" y="1374983"/>
            <a:ext cx="4616188" cy="456280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351546" y="2431349"/>
            <a:ext cx="129842" cy="5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551007" y="5859278"/>
            <a:ext cx="2607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Yendo más </a:t>
            </a:r>
            <a:r>
              <a:rPr lang="es-ES" sz="2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allá</a:t>
            </a:r>
            <a:endParaRPr lang="es-E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85734" y="2520763"/>
            <a:ext cx="3396988" cy="3395411"/>
          </a:xfrm>
          <a:prstGeom prst="ellipse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75" y="2680526"/>
            <a:ext cx="4070826" cy="4086036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836291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533400" y="-1147360"/>
            <a:ext cx="9480812" cy="8231968"/>
          </a:xfrm>
          <a:prstGeom prst="ellipse">
            <a:avLst/>
          </a:prstGeom>
          <a:solidFill>
            <a:srgbClr val="92D05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1043451" y="0"/>
            <a:ext cx="6465987" cy="6171469"/>
          </a:xfrm>
          <a:prstGeom prst="ellipse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551006" y="5905848"/>
            <a:ext cx="2592993" cy="4766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043452" y="1374983"/>
            <a:ext cx="4616188" cy="456280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351546" y="2431349"/>
            <a:ext cx="129842" cy="5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551007" y="5859278"/>
            <a:ext cx="2607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Yendo más </a:t>
            </a:r>
            <a:r>
              <a:rPr lang="es-ES" sz="2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allá</a:t>
            </a:r>
            <a:endParaRPr lang="es-E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85734" y="2520763"/>
            <a:ext cx="3396988" cy="3395411"/>
          </a:xfrm>
          <a:prstGeom prst="ellipse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4209"/>
            <a:ext cx="4590143" cy="3022538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43974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533400" y="-1147360"/>
            <a:ext cx="9480812" cy="8231968"/>
          </a:xfrm>
          <a:prstGeom prst="ellipse">
            <a:avLst/>
          </a:prstGeom>
          <a:solidFill>
            <a:srgbClr val="92D05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1043451" y="0"/>
            <a:ext cx="6465987" cy="6171469"/>
          </a:xfrm>
          <a:prstGeom prst="ellipse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551006" y="5905848"/>
            <a:ext cx="2592993" cy="4766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043452" y="1374983"/>
            <a:ext cx="4616188" cy="456280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351546" y="2431349"/>
            <a:ext cx="129842" cy="5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551007" y="5859278"/>
            <a:ext cx="2607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Yendo más </a:t>
            </a:r>
            <a:r>
              <a:rPr lang="es-ES" sz="2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allá</a:t>
            </a:r>
            <a:endParaRPr lang="es-E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85734" y="2520763"/>
            <a:ext cx="3396988" cy="3395411"/>
          </a:xfrm>
          <a:prstGeom prst="ellipse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47576"/>
            <a:ext cx="4046232" cy="4010425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346068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533400" y="-1147360"/>
            <a:ext cx="9480812" cy="8231968"/>
          </a:xfrm>
          <a:prstGeom prst="ellipse">
            <a:avLst/>
          </a:prstGeom>
          <a:solidFill>
            <a:srgbClr val="92D05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1043451" y="0"/>
            <a:ext cx="6465987" cy="6171469"/>
          </a:xfrm>
          <a:prstGeom prst="ellipse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551006" y="5905848"/>
            <a:ext cx="2592993" cy="4766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043452" y="1374983"/>
            <a:ext cx="4616188" cy="456280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351546" y="2431349"/>
            <a:ext cx="129842" cy="5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551007" y="5859278"/>
            <a:ext cx="2607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Yendo más </a:t>
            </a:r>
            <a:r>
              <a:rPr lang="es-ES" sz="2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allá</a:t>
            </a:r>
            <a:endParaRPr lang="es-E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85734" y="2520763"/>
            <a:ext cx="3396988" cy="3395411"/>
          </a:xfrm>
          <a:prstGeom prst="ellipse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06" y="3577602"/>
            <a:ext cx="4465494" cy="3231130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241609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/>
          <p:cNvSpPr/>
          <p:nvPr/>
        </p:nvSpPr>
        <p:spPr>
          <a:xfrm>
            <a:off x="533400" y="-1147360"/>
            <a:ext cx="9480812" cy="8231968"/>
          </a:xfrm>
          <a:prstGeom prst="ellipse">
            <a:avLst/>
          </a:prstGeom>
          <a:solidFill>
            <a:srgbClr val="92D05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/>
          <p:cNvSpPr/>
          <p:nvPr/>
        </p:nvSpPr>
        <p:spPr>
          <a:xfrm>
            <a:off x="1043451" y="0"/>
            <a:ext cx="6465987" cy="6171469"/>
          </a:xfrm>
          <a:prstGeom prst="ellipse">
            <a:avLst/>
          </a:prstGeom>
          <a:solidFill>
            <a:srgbClr val="FFC0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/>
          <p:cNvSpPr/>
          <p:nvPr/>
        </p:nvSpPr>
        <p:spPr>
          <a:xfrm>
            <a:off x="6551006" y="5905848"/>
            <a:ext cx="2592993" cy="47665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1043452" y="1374983"/>
            <a:ext cx="4616188" cy="4562800"/>
          </a:xfrm>
          <a:prstGeom prst="ellipse">
            <a:avLst/>
          </a:prstGeom>
          <a:solidFill>
            <a:srgbClr val="FFFF00">
              <a:alpha val="5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 Box 3"/>
          <p:cNvSpPr txBox="1">
            <a:spLocks noChangeArrowheads="1"/>
          </p:cNvSpPr>
          <p:nvPr/>
        </p:nvSpPr>
        <p:spPr bwMode="auto">
          <a:xfrm>
            <a:off x="3351546" y="2431349"/>
            <a:ext cx="129842" cy="53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6551007" y="5859278"/>
            <a:ext cx="2607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Yendo más </a:t>
            </a:r>
            <a:r>
              <a:rPr lang="es-ES" sz="28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rPr>
              <a:t>allá</a:t>
            </a:r>
            <a:endParaRPr lang="es-ES" sz="2800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885734" y="2520763"/>
            <a:ext cx="3396988" cy="3395411"/>
          </a:xfrm>
          <a:prstGeom prst="ellipse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54" y="3720509"/>
            <a:ext cx="3816135" cy="3035177"/>
          </a:xfrm>
          <a:prstGeom prst="rect">
            <a:avLst/>
          </a:prstGeom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43741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5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1143000"/>
            <a:ext cx="8001000" cy="4647426"/>
          </a:xfrm>
          <a:prstGeom prst="rect">
            <a:avLst/>
          </a:prstGeom>
          <a:noFill/>
        </p:spPr>
        <p:txBody>
          <a:bodyPr wrap="square" rIns="91440" rtlCol="0">
            <a:spAutoFit/>
          </a:bodyPr>
          <a:lstStyle/>
          <a:p>
            <a:r>
              <a:rPr lang="es-PE" sz="3600" dirty="0" smtClean="0">
                <a:solidFill>
                  <a:srgbClr val="7030A0"/>
                </a:solidFill>
              </a:rPr>
              <a:t>No </a:t>
            </a:r>
            <a:r>
              <a:rPr lang="es-PE" sz="3600" dirty="0">
                <a:solidFill>
                  <a:srgbClr val="7030A0"/>
                </a:solidFill>
              </a:rPr>
              <a:t>necesitamos obtenerla, ya la tenemos. </a:t>
            </a:r>
            <a:endParaRPr lang="es-PE" sz="3600" dirty="0" smtClean="0">
              <a:solidFill>
                <a:srgbClr val="7030A0"/>
              </a:solidFill>
            </a:endParaRPr>
          </a:p>
          <a:p>
            <a:r>
              <a:rPr lang="es-PE" sz="3600" dirty="0" smtClean="0"/>
              <a:t>No </a:t>
            </a:r>
            <a:r>
              <a:rPr lang="es-PE" sz="3600" dirty="0"/>
              <a:t>la recibimos por nuestras obras, sino que es algo que recibimos cuando aceptamos a Cristo</a:t>
            </a:r>
            <a:r>
              <a:rPr lang="es-PE" sz="3600" dirty="0" smtClean="0"/>
              <a:t>.</a:t>
            </a:r>
          </a:p>
          <a:p>
            <a:endParaRPr lang="en-US" sz="2800" dirty="0"/>
          </a:p>
          <a:p>
            <a:pPr algn="ctr"/>
            <a:r>
              <a:rPr lang="es-PE" sz="3200" b="1" dirty="0" smtClean="0"/>
              <a:t>Y </a:t>
            </a:r>
            <a:r>
              <a:rPr lang="es-PE" sz="3200" b="1" dirty="0"/>
              <a:t>si ustedes pertenecen a Cristo, son la descendencia de Abraham y </a:t>
            </a:r>
            <a:r>
              <a:rPr lang="es-PE" sz="3200" b="1" dirty="0" smtClean="0"/>
              <a:t/>
            </a:r>
            <a:br>
              <a:rPr lang="es-PE" sz="3200" b="1" dirty="0" smtClean="0"/>
            </a:br>
            <a:r>
              <a:rPr lang="es-PE" sz="3200" b="1" dirty="0" smtClean="0"/>
              <a:t>herederos </a:t>
            </a:r>
            <a:r>
              <a:rPr lang="es-PE" sz="3200" b="1" dirty="0"/>
              <a:t>según la promesa</a:t>
            </a:r>
            <a:r>
              <a:rPr lang="es-PE" sz="3200" b="1" dirty="0" smtClean="0"/>
              <a:t>. </a:t>
            </a:r>
          </a:p>
          <a:p>
            <a:pPr algn="ctr"/>
            <a:r>
              <a:rPr lang="es-PE" sz="2800" dirty="0" smtClean="0"/>
              <a:t>Gálatas 3:29</a:t>
            </a:r>
            <a:endParaRPr lang="en-US" sz="2800" dirty="0"/>
          </a:p>
        </p:txBody>
      </p:sp>
      <p:sp>
        <p:nvSpPr>
          <p:cNvPr id="3" name="Rectangle 2"/>
          <p:cNvSpPr/>
          <p:nvPr/>
        </p:nvSpPr>
        <p:spPr>
          <a:xfrm>
            <a:off x="4648200" y="304800"/>
            <a:ext cx="4191000" cy="838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16"/>
          <p:cNvSpPr txBox="1">
            <a:spLocks noChangeArrowheads="1"/>
          </p:cNvSpPr>
          <p:nvPr/>
        </p:nvSpPr>
        <p:spPr bwMode="auto">
          <a:xfrm>
            <a:off x="4648200" y="228600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s-AR" sz="5400" b="1" u="none" dirty="0" smtClean="0"/>
              <a:t>La bendición</a:t>
            </a:r>
            <a:endParaRPr lang="es-AR" sz="5400" b="1" u="none" dirty="0"/>
          </a:p>
        </p:txBody>
      </p:sp>
      <p:pic>
        <p:nvPicPr>
          <p:cNvPr id="7" name="Picture 5" descr="half rainbow.png"/>
          <p:cNvPicPr>
            <a:picLocks noChangeAspect="1"/>
          </p:cNvPicPr>
          <p:nvPr/>
        </p:nvPicPr>
        <p:blipFill>
          <a:blip r:embed="rId3" cstate="print"/>
          <a:srcRect t="7063" r="11375" b="6848"/>
          <a:stretch>
            <a:fillRect/>
          </a:stretch>
        </p:blipFill>
        <p:spPr bwMode="auto">
          <a:xfrm rot="899804">
            <a:off x="7604418" y="2910885"/>
            <a:ext cx="2682725" cy="280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Group 8"/>
          <p:cNvGrpSpPr/>
          <p:nvPr/>
        </p:nvGrpSpPr>
        <p:grpSpPr>
          <a:xfrm>
            <a:off x="5638800" y="4899025"/>
            <a:ext cx="3352800" cy="1730375"/>
            <a:chOff x="623887" y="4746625"/>
            <a:chExt cx="3719513" cy="1958975"/>
          </a:xfrm>
        </p:grpSpPr>
        <p:sp>
          <p:nvSpPr>
            <p:cNvPr id="10" name="Oval 9"/>
            <p:cNvSpPr/>
            <p:nvPr/>
          </p:nvSpPr>
          <p:spPr>
            <a:xfrm rot="20198060">
              <a:off x="2133600" y="4873625"/>
              <a:ext cx="1254125" cy="12922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963863" y="5540375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2" name="Picture 3" descr="cloud8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3887" y="4746625"/>
              <a:ext cx="3719513" cy="1958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7962850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477000"/>
            <a:ext cx="6400800" cy="381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7" name="Picture 5" descr="MCj0297941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1720682"/>
            <a:ext cx="2249487" cy="5137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" y="1752600"/>
            <a:ext cx="845820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PE" sz="9600" b="1" dirty="0" smtClean="0"/>
              <a:t>Evaluar.</a:t>
            </a:r>
          </a:p>
          <a:p>
            <a:pPr lvl="0"/>
            <a:r>
              <a:rPr lang="es-PE" sz="4400" dirty="0" smtClean="0"/>
              <a:t>Identificar </a:t>
            </a:r>
            <a:r>
              <a:rPr lang="es-PE" sz="4400" dirty="0"/>
              <a:t>la etapa en </a:t>
            </a:r>
            <a:r>
              <a:rPr lang="es-PE" sz="4400" dirty="0" smtClean="0"/>
              <a:t/>
            </a:r>
            <a:br>
              <a:rPr lang="es-PE" sz="4400" dirty="0" smtClean="0"/>
            </a:br>
            <a:r>
              <a:rPr lang="es-PE" sz="4400" dirty="0" smtClean="0"/>
              <a:t>la </a:t>
            </a:r>
            <a:r>
              <a:rPr lang="es-PE" sz="4400" dirty="0"/>
              <a:t>que se encuentran </a:t>
            </a:r>
            <a:r>
              <a:rPr lang="es-PE" sz="4400" dirty="0" smtClean="0"/>
              <a:t/>
            </a:r>
            <a:br>
              <a:rPr lang="es-PE" sz="4400" dirty="0" smtClean="0"/>
            </a:br>
            <a:r>
              <a:rPr lang="es-PE" sz="4400" dirty="0" smtClean="0"/>
              <a:t>los miembros. </a:t>
            </a:r>
            <a:endParaRPr lang="en-US" sz="4400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8322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76200" y="762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/>
              <a:t>Para Movilizar a la Iglesia…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0567606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4352689" cy="679581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 rot="21205712">
            <a:off x="4607194" y="2674935"/>
            <a:ext cx="3720582" cy="21603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 rot="446240">
            <a:off x="4877489" y="5157588"/>
            <a:ext cx="3997187" cy="1447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 rot="189523">
            <a:off x="4572000" y="110682"/>
            <a:ext cx="4514127" cy="24337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52314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6553200" cy="381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61" name="Picture 5" descr="MCj029793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8400" y="1001038"/>
            <a:ext cx="2438400" cy="585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" y="1371600"/>
            <a:ext cx="5562600" cy="4503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000"/>
              </a:lnSpc>
            </a:pPr>
            <a:r>
              <a:rPr lang="es-PE" sz="9600" b="1" dirty="0"/>
              <a:t>Hacer estrategia</a:t>
            </a:r>
            <a:r>
              <a:rPr lang="es-PE" sz="9600" b="1" dirty="0" smtClean="0"/>
              <a:t>.</a:t>
            </a:r>
          </a:p>
          <a:p>
            <a:r>
              <a:rPr lang="es-PE" sz="6000" dirty="0" smtClean="0"/>
              <a:t>Planear, adaptar, buscar, organizar</a:t>
            </a:r>
            <a:endParaRPr lang="en-US" sz="11500" b="1" dirty="0" smtClean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8322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200" y="762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/>
              <a:t>Para Movilizar a la Iglesia…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4158508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477000"/>
            <a:ext cx="6553200" cy="3683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5" name="Picture 5" descr="MCj0297937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1592139"/>
            <a:ext cx="2743200" cy="5265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" y="1100460"/>
            <a:ext cx="54864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PE" sz="9600" b="1" dirty="0"/>
              <a:t>Animar. </a:t>
            </a:r>
            <a:r>
              <a:rPr lang="es-PE" sz="6600" dirty="0"/>
              <a:t>Despertar la pasión en la congregación.</a:t>
            </a:r>
            <a:endParaRPr lang="en-US" sz="6600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8322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200" y="762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/>
              <a:t>Para Movilizar a la Iglesia…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218161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6553200"/>
            <a:ext cx="6248400" cy="304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9" name="Picture 5" descr="MCj0297935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1782313"/>
            <a:ext cx="3581400" cy="5075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81000" y="1782313"/>
            <a:ext cx="5867400" cy="4133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ts val="6300"/>
              </a:lnSpc>
            </a:pPr>
            <a:r>
              <a:rPr lang="es-PE" sz="9600" b="1" dirty="0"/>
              <a:t>Movilizar. </a:t>
            </a:r>
            <a:r>
              <a:rPr lang="es-PE" sz="6000" dirty="0"/>
              <a:t>Crear caminos para que cada persona se involucre.</a:t>
            </a:r>
            <a:endParaRPr lang="en-US" sz="6000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9144000" cy="83224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6200" y="76200"/>
            <a:ext cx="8458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/>
              <a:t>Para Movilizar a la Iglesia…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8090546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3332"/>
          <a:stretch/>
        </p:blipFill>
        <p:spPr>
          <a:xfrm>
            <a:off x="-30480" y="-76199"/>
            <a:ext cx="9238014" cy="69820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8600" y="762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 smtClean="0"/>
              <a:t>Tres Herramientas Para Hacer De Misiones </a:t>
            </a:r>
            <a:br>
              <a:rPr lang="es-PE" sz="3600" b="1" dirty="0" smtClean="0"/>
            </a:br>
            <a:r>
              <a:rPr lang="es-PE" sz="3600" b="1" dirty="0" smtClean="0"/>
              <a:t>El Enfoque Central De Su Iglesia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228600" y="1676400"/>
            <a:ext cx="800100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6000" b="1" dirty="0" smtClean="0">
                <a:solidFill>
                  <a:srgbClr val="FFFF00"/>
                </a:solidFill>
              </a:rPr>
              <a:t>Instrucción</a:t>
            </a:r>
            <a:r>
              <a:rPr lang="es-PE" sz="6000" dirty="0" smtClean="0">
                <a:solidFill>
                  <a:srgbClr val="FFFF00"/>
                </a:solidFill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es-PE" sz="4000" dirty="0" smtClean="0">
                <a:solidFill>
                  <a:srgbClr val="FFFF00"/>
                </a:solidFill>
              </a:rPr>
              <a:t> Base bíblica para misiones.</a:t>
            </a:r>
            <a:endParaRPr lang="en-US" sz="4000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PE" sz="4000" dirty="0" smtClean="0">
                <a:solidFill>
                  <a:srgbClr val="FFFF00"/>
                </a:solidFill>
              </a:rPr>
              <a:t> Necesidades del mundo.</a:t>
            </a:r>
            <a:endParaRPr lang="en-US" sz="4000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PE" sz="4000" dirty="0" smtClean="0">
                <a:solidFill>
                  <a:srgbClr val="FFFF00"/>
                </a:solidFill>
              </a:rPr>
              <a:t> Lo que Dios está haciendo alrededor del mundo.</a:t>
            </a:r>
          </a:p>
          <a:p>
            <a:pPr>
              <a:buFont typeface="Arial" pitchFamily="34" charset="0"/>
              <a:buChar char="•"/>
            </a:pPr>
            <a:r>
              <a:rPr lang="es-PE" sz="4000" dirty="0">
                <a:solidFill>
                  <a:srgbClr val="FFFF00"/>
                </a:solidFill>
              </a:rPr>
              <a:t> </a:t>
            </a:r>
            <a:r>
              <a:rPr lang="es-PE" sz="4000" dirty="0" smtClean="0">
                <a:solidFill>
                  <a:srgbClr val="FFFF00"/>
                </a:solidFill>
              </a:rPr>
              <a:t>Su parte en el plan de Dios.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08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59000" contras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3332"/>
          <a:stretch/>
        </p:blipFill>
        <p:spPr>
          <a:xfrm>
            <a:off x="-30480" y="-76199"/>
            <a:ext cx="9238014" cy="69820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762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 smtClean="0"/>
              <a:t>Tres Herramientas Para Hacer De Misiones </a:t>
            </a:r>
            <a:br>
              <a:rPr lang="es-PE" sz="3600" b="1" dirty="0" smtClean="0"/>
            </a:br>
            <a:r>
              <a:rPr lang="es-PE" sz="3600" b="1" dirty="0" smtClean="0"/>
              <a:t>El Enfoque Central De Su Iglesia</a:t>
            </a:r>
            <a:endParaRPr 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304800" y="1600200"/>
            <a:ext cx="64008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6000" b="1" dirty="0" smtClean="0">
                <a:solidFill>
                  <a:srgbClr val="FFFF00"/>
                </a:solidFill>
              </a:rPr>
              <a:t>Interacción</a:t>
            </a:r>
            <a:r>
              <a:rPr lang="es-PE" sz="6000" dirty="0" smtClean="0">
                <a:solidFill>
                  <a:srgbClr val="FFFF00"/>
                </a:solidFill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es-PE" sz="4000" dirty="0" smtClean="0">
                <a:solidFill>
                  <a:srgbClr val="FFFF00"/>
                </a:solidFill>
              </a:rPr>
              <a:t> Establece conexiones y relaciones con misioneros.</a:t>
            </a:r>
            <a:endParaRPr lang="en-US" sz="4000" dirty="0" smtClean="0">
              <a:solidFill>
                <a:srgbClr val="FFFF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s-PE" sz="4000" dirty="0" smtClean="0">
                <a:solidFill>
                  <a:srgbClr val="FFFF00"/>
                </a:solidFill>
              </a:rPr>
              <a:t> Desarrolla un plan para comunicarse.</a:t>
            </a:r>
            <a:endParaRPr lang="en-US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54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1219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76200"/>
            <a:ext cx="8534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PE" sz="5400" b="1" dirty="0" smtClean="0">
                <a:latin typeface="AR JULIAN" panose="02000000000000000000" pitchFamily="2" charset="0"/>
              </a:rPr>
              <a:t>Obstáculo: </a:t>
            </a:r>
            <a:r>
              <a:rPr lang="es-PE" sz="5400" dirty="0">
                <a:latin typeface="AR JULIAN" panose="02000000000000000000" pitchFamily="2" charset="0"/>
              </a:rPr>
              <a:t>¡</a:t>
            </a:r>
            <a:r>
              <a:rPr lang="es-PE" sz="5400" b="1" dirty="0" smtClean="0">
                <a:latin typeface="AR JULIAN" panose="02000000000000000000" pitchFamily="2" charset="0"/>
              </a:rPr>
              <a:t>es Abrumador!</a:t>
            </a:r>
            <a:endParaRPr lang="en-US" sz="5400" b="1" dirty="0">
              <a:latin typeface="AR JULIAN" panose="02000000000000000000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2247"/>
          <a:stretch/>
        </p:blipFill>
        <p:spPr>
          <a:xfrm>
            <a:off x="-1" y="999530"/>
            <a:ext cx="9144001" cy="58584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6200" y="1219200"/>
            <a:ext cx="4114800" cy="292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500"/>
              </a:lnSpc>
            </a:pPr>
            <a:r>
              <a:rPr lang="es-PE" sz="5400" b="1" dirty="0" smtClean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Enseñar </a:t>
            </a:r>
            <a:br>
              <a:rPr lang="es-PE" sz="5400" b="1" dirty="0" smtClean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s-PE" sz="5400" b="1" dirty="0" smtClean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de manera personal y </a:t>
            </a:r>
            <a:r>
              <a:rPr lang="es-PE" sz="5400" b="1" dirty="0">
                <a:ln w="1270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práctica</a:t>
            </a:r>
            <a:endParaRPr lang="en-US" sz="5400" dirty="0">
              <a:ln w="12700">
                <a:solidFill>
                  <a:schemeClr val="tx1"/>
                </a:solidFill>
              </a:ln>
              <a:solidFill>
                <a:srgbClr val="FFFF0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32717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viking2"/>
          <p:cNvPicPr>
            <a:picLocks noChangeAspect="1" noChangeArrowheads="1"/>
          </p:cNvPicPr>
          <p:nvPr/>
        </p:nvPicPr>
        <p:blipFill rotWithShape="1">
          <a:blip r:embed="rId3" cstate="screen"/>
          <a:srcRect t="37652"/>
          <a:stretch/>
        </p:blipFill>
        <p:spPr bwMode="auto">
          <a:xfrm>
            <a:off x="0" y="2514600"/>
            <a:ext cx="91440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152400" y="76200"/>
            <a:ext cx="8763000" cy="32004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762000" y="1524000"/>
            <a:ext cx="4114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pic>
        <p:nvPicPr>
          <p:cNvPr id="28677" name="Picture 6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1429"/>
          <a:stretch>
            <a:fillRect/>
          </a:stretch>
        </p:blipFill>
        <p:spPr bwMode="auto">
          <a:xfrm>
            <a:off x="4552666" y="90985"/>
            <a:ext cx="3886200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257033" y="439669"/>
            <a:ext cx="4038600" cy="2535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ts val="4700"/>
              </a:lnSpc>
            </a:pPr>
            <a:r>
              <a:rPr lang="es-PE" sz="5400" b="1" dirty="0" smtClean="0"/>
              <a:t>Al tamaño </a:t>
            </a:r>
            <a:r>
              <a:rPr lang="es-PE" sz="5400" b="1" dirty="0"/>
              <a:t>bocadito </a:t>
            </a:r>
            <a:r>
              <a:rPr lang="en-US" sz="5400" b="1" dirty="0" smtClean="0"/>
              <a:t>para </a:t>
            </a:r>
            <a:r>
              <a:rPr lang="es-PE" sz="5400" b="1" dirty="0" smtClean="0"/>
              <a:t>que</a:t>
            </a:r>
            <a:r>
              <a:rPr lang="en-US" sz="5400" b="1" dirty="0" smtClean="0"/>
              <a:t> </a:t>
            </a:r>
            <a:r>
              <a:rPr lang="es-PE" sz="5400" b="1" dirty="0" smtClean="0"/>
              <a:t>deseen</a:t>
            </a:r>
            <a:r>
              <a:rPr lang="en-US" sz="5400" b="1" dirty="0" smtClean="0"/>
              <a:t> </a:t>
            </a:r>
            <a:r>
              <a:rPr lang="es-PE" sz="5400" b="1" dirty="0" smtClean="0"/>
              <a:t>más</a:t>
            </a:r>
            <a:r>
              <a:rPr lang="en-US" sz="5400" b="1" dirty="0" smtClean="0"/>
              <a:t>. </a:t>
            </a:r>
            <a:endParaRPr lang="es-PE" sz="5400" b="1" dirty="0"/>
          </a:p>
        </p:txBody>
      </p:sp>
    </p:spTree>
    <p:extLst>
      <p:ext uri="{BB962C8B-B14F-4D97-AF65-F5344CB8AC3E}">
        <p14:creationId xmlns:p14="http://schemas.microsoft.com/office/powerpoint/2010/main" val="401208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0" y="533400"/>
            <a:ext cx="1904999" cy="629503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Curved Left Arrow 10"/>
          <p:cNvSpPr/>
          <p:nvPr/>
        </p:nvSpPr>
        <p:spPr>
          <a:xfrm rot="18564333">
            <a:off x="5690618" y="1578300"/>
            <a:ext cx="1236807" cy="190211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5334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2243918" y="304801"/>
            <a:ext cx="5604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PE" sz="4000" b="1" dirty="0" smtClean="0"/>
              <a:t>Ayúdeles </a:t>
            </a:r>
            <a:r>
              <a:rPr lang="es-PE" sz="4000" b="1" dirty="0"/>
              <a:t>a </a:t>
            </a:r>
            <a:r>
              <a:rPr lang="es-PE" sz="4000" b="1" dirty="0" smtClean="0"/>
              <a:t>CONECTAR</a:t>
            </a:r>
            <a:endParaRPr lang="es-PE" sz="4000" b="1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 cstate="print"/>
          <a:srcRect r="21429"/>
          <a:stretch>
            <a:fillRect/>
          </a:stretch>
        </p:blipFill>
        <p:spPr bwMode="auto">
          <a:xfrm>
            <a:off x="1" y="0"/>
            <a:ext cx="1905000" cy="148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1447800"/>
            <a:ext cx="1905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PE" sz="2000" b="1" dirty="0"/>
              <a:t>Un compromiso de tamaño bocadito</a:t>
            </a:r>
          </a:p>
        </p:txBody>
      </p:sp>
      <p:pic>
        <p:nvPicPr>
          <p:cNvPr id="1030" name="Picture 6" descr="https://edge.ldscdn.org/ml/ldsorg/images/pages/family/hero/prayer-hero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04"/>
          <a:stretch/>
        </p:blipFill>
        <p:spPr bwMode="auto">
          <a:xfrm>
            <a:off x="1905000" y="934802"/>
            <a:ext cx="3928283" cy="238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10" descr="http://upload.wikimedia.org/wikipedia/commons/a/a3/Taj_Mahal-11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514057"/>
            <a:ext cx="4607214" cy="331437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8" name="Text Box 3"/>
          <p:cNvSpPr txBox="1">
            <a:spLocks noChangeArrowheads="1"/>
          </p:cNvSpPr>
          <p:nvPr/>
        </p:nvSpPr>
        <p:spPr bwMode="auto">
          <a:xfrm>
            <a:off x="3297238" y="2440025"/>
            <a:ext cx="127745" cy="5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" y="4145163"/>
            <a:ext cx="1761588" cy="115997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874" y="2414294"/>
            <a:ext cx="1509664" cy="1515304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" y="5535583"/>
            <a:ext cx="1618706" cy="117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260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7" descr="half rainbow.png"/>
          <p:cNvPicPr>
            <a:picLocks noChangeAspect="1"/>
          </p:cNvPicPr>
          <p:nvPr/>
        </p:nvPicPr>
        <p:blipFill>
          <a:blip r:embed="rId3" cstate="print"/>
          <a:srcRect t="7063" r="11375" b="51439"/>
          <a:stretch>
            <a:fillRect/>
          </a:stretch>
        </p:blipFill>
        <p:spPr bwMode="auto">
          <a:xfrm rot="230711">
            <a:off x="3006030" y="3423895"/>
            <a:ext cx="2138363" cy="1073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2" descr="half rainbow.png"/>
          <p:cNvPicPr>
            <a:picLocks noChangeAspect="1"/>
          </p:cNvPicPr>
          <p:nvPr/>
        </p:nvPicPr>
        <p:blipFill>
          <a:blip r:embed="rId3" cstate="print"/>
          <a:srcRect t="8591" b="14783"/>
          <a:stretch>
            <a:fillRect/>
          </a:stretch>
        </p:blipFill>
        <p:spPr bwMode="auto">
          <a:xfrm rot="21091278" flipH="1">
            <a:off x="2503488" y="1863725"/>
            <a:ext cx="2641600" cy="173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val 10"/>
          <p:cNvSpPr/>
          <p:nvPr/>
        </p:nvSpPr>
        <p:spPr>
          <a:xfrm>
            <a:off x="4191000" y="3138488"/>
            <a:ext cx="12192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476500" y="1090613"/>
            <a:ext cx="1128713" cy="104616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105400" y="3581400"/>
            <a:ext cx="685800" cy="533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 rot="20198060">
            <a:off x="2057400" y="4873625"/>
            <a:ext cx="1254125" cy="12922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2887663" y="5540375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73313" y="1905000"/>
            <a:ext cx="3048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15370" name="Picture 1" descr="cloud8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28600"/>
            <a:ext cx="3719513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11"/>
          <p:cNvSpPr/>
          <p:nvPr/>
        </p:nvSpPr>
        <p:spPr>
          <a:xfrm>
            <a:off x="4900613" y="2879725"/>
            <a:ext cx="533400" cy="533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/>
          </a:p>
        </p:txBody>
      </p:sp>
      <p:pic>
        <p:nvPicPr>
          <p:cNvPr id="15372" name="Picture 4" descr="cloud8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9088" y="2286000"/>
            <a:ext cx="3719512" cy="195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3" descr="cloud8.png"/>
          <p:cNvPicPr>
            <a:picLocks noChangeAspect="1"/>
          </p:cNvPicPr>
          <p:nvPr/>
        </p:nvPicPr>
        <p:blipFill>
          <a:blip r:embed="rId4" cstate="print">
            <a:lum bright="-100000" contrast="40000"/>
          </a:blip>
          <a:srcRect/>
          <a:stretch>
            <a:fillRect/>
          </a:stretch>
        </p:blipFill>
        <p:spPr bwMode="auto">
          <a:xfrm>
            <a:off x="762000" y="4876800"/>
            <a:ext cx="2604262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6"/>
          <p:cNvSpPr txBox="1">
            <a:spLocks noChangeArrowheads="1"/>
          </p:cNvSpPr>
          <p:nvPr/>
        </p:nvSpPr>
        <p:spPr bwMode="auto">
          <a:xfrm>
            <a:off x="914400" y="838200"/>
            <a:ext cx="25908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Tx/>
              <a:buNone/>
            </a:pPr>
            <a:r>
              <a:rPr lang="en-US" sz="5400" b="1" u="none" dirty="0"/>
              <a:t>Dios</a:t>
            </a:r>
          </a:p>
        </p:txBody>
      </p:sp>
      <p:sp>
        <p:nvSpPr>
          <p:cNvPr id="20" name="TextBox 18"/>
          <p:cNvSpPr txBox="1">
            <a:spLocks noChangeArrowheads="1"/>
          </p:cNvSpPr>
          <p:nvPr/>
        </p:nvSpPr>
        <p:spPr bwMode="auto">
          <a:xfrm>
            <a:off x="4800600" y="2667000"/>
            <a:ext cx="2590800" cy="125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4500"/>
              </a:lnSpc>
              <a:buFontTx/>
              <a:buNone/>
            </a:pPr>
            <a:r>
              <a:rPr lang="es-BO" sz="4400" b="1" u="none" dirty="0"/>
              <a:t>Su </a:t>
            </a:r>
            <a:r>
              <a:rPr lang="es-BO" sz="4400" b="1" u="none" dirty="0" smtClean="0"/>
              <a:t/>
            </a:r>
            <a:br>
              <a:rPr lang="es-BO" sz="4400" b="1" u="none" dirty="0" smtClean="0"/>
            </a:br>
            <a:r>
              <a:rPr lang="es-BO" sz="4400" b="1" u="none" dirty="0" smtClean="0"/>
              <a:t>Gente</a:t>
            </a:r>
            <a:endParaRPr lang="es-BO" sz="4400" b="1" u="none" dirty="0"/>
          </a:p>
        </p:txBody>
      </p:sp>
      <p:grpSp>
        <p:nvGrpSpPr>
          <p:cNvPr id="24" name="Group 23"/>
          <p:cNvGrpSpPr/>
          <p:nvPr/>
        </p:nvGrpSpPr>
        <p:grpSpPr>
          <a:xfrm>
            <a:off x="3124200" y="3505200"/>
            <a:ext cx="4501424" cy="2971800"/>
            <a:chOff x="3124200" y="3505200"/>
            <a:chExt cx="4501424" cy="2971800"/>
          </a:xfrm>
        </p:grpSpPr>
        <p:pic>
          <p:nvPicPr>
            <p:cNvPr id="50177" name="Picture 1" descr="C:\Users\Chris\Desktop\brick wall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43400" y="3505200"/>
              <a:ext cx="3282224" cy="2971800"/>
            </a:xfrm>
            <a:prstGeom prst="rect">
              <a:avLst/>
            </a:prstGeom>
            <a:noFill/>
          </p:spPr>
        </p:pic>
        <p:pic>
          <p:nvPicPr>
            <p:cNvPr id="19" name="Picture 1" descr="C:\Users\Chris\Desktop\brick wall.png"/>
            <p:cNvPicPr>
              <a:picLocks noChangeAspect="1" noChangeArrowheads="1"/>
            </p:cNvPicPr>
            <p:nvPr/>
          </p:nvPicPr>
          <p:blipFill>
            <a:blip r:embed="rId5" cstate="print"/>
            <a:srcRect t="35897" r="44282"/>
            <a:stretch>
              <a:fillRect/>
            </a:stretch>
          </p:blipFill>
          <p:spPr bwMode="auto">
            <a:xfrm>
              <a:off x="3124200" y="4267199"/>
              <a:ext cx="1828800" cy="1600200"/>
            </a:xfrm>
            <a:prstGeom prst="rect">
              <a:avLst/>
            </a:prstGeom>
            <a:noFill/>
          </p:spPr>
        </p:pic>
      </p:grpSp>
      <p:sp>
        <p:nvSpPr>
          <p:cNvPr id="21" name="Rectangle 20"/>
          <p:cNvSpPr/>
          <p:nvPr/>
        </p:nvSpPr>
        <p:spPr>
          <a:xfrm>
            <a:off x="8382000" y="0"/>
            <a:ext cx="76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4648200" y="304800"/>
            <a:ext cx="4191000" cy="8382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16"/>
          <p:cNvSpPr txBox="1">
            <a:spLocks noChangeArrowheads="1"/>
          </p:cNvSpPr>
          <p:nvPr/>
        </p:nvSpPr>
        <p:spPr bwMode="auto">
          <a:xfrm>
            <a:off x="4648200" y="228600"/>
            <a:ext cx="411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es-AR" sz="5400" b="1" u="none" dirty="0" smtClean="0"/>
              <a:t>La bendición</a:t>
            </a:r>
            <a:endParaRPr lang="es-AR" sz="5400" b="1" u="none" dirty="0"/>
          </a:p>
        </p:txBody>
      </p:sp>
    </p:spTree>
    <p:extLst>
      <p:ext uri="{BB962C8B-B14F-4D97-AF65-F5344CB8AC3E}">
        <p14:creationId xmlns:p14="http://schemas.microsoft.com/office/powerpoint/2010/main" val="33398355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1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59000" contrast="3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3332"/>
          <a:stretch/>
        </p:blipFill>
        <p:spPr>
          <a:xfrm>
            <a:off x="-30480" y="-76199"/>
            <a:ext cx="9238014" cy="698203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8600" y="762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 smtClean="0"/>
              <a:t>Tres Herramientas Para Hacer De Misiones </a:t>
            </a:r>
            <a:br>
              <a:rPr lang="es-PE" sz="3600" b="1" dirty="0" smtClean="0"/>
            </a:br>
            <a:r>
              <a:rPr lang="es-PE" sz="3600" b="1" dirty="0" smtClean="0"/>
              <a:t>El Enfoque Central De Su Iglesia</a:t>
            </a:r>
            <a:endParaRPr lang="en-US" sz="3600" dirty="0"/>
          </a:p>
        </p:txBody>
      </p:sp>
      <p:sp>
        <p:nvSpPr>
          <p:cNvPr id="2" name="TextBox 1"/>
          <p:cNvSpPr txBox="1"/>
          <p:nvPr/>
        </p:nvSpPr>
        <p:spPr>
          <a:xfrm>
            <a:off x="452651" y="1676400"/>
            <a:ext cx="640534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6000" b="1" dirty="0" smtClean="0">
                <a:solidFill>
                  <a:srgbClr val="FFFF00"/>
                </a:solidFill>
              </a:rPr>
              <a:t>Involucramiento</a:t>
            </a:r>
            <a:r>
              <a:rPr lang="es-PE" sz="6000" dirty="0" smtClean="0">
                <a:solidFill>
                  <a:srgbClr val="FFFF00"/>
                </a:solidFill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es-PE" sz="4000" dirty="0" smtClean="0">
                <a:solidFill>
                  <a:srgbClr val="FFFF00"/>
                </a:solidFill>
              </a:rPr>
              <a:t> Provee oportunidades para participar en oración, con sus finanzas y en servicio a otros.</a:t>
            </a:r>
          </a:p>
          <a:p>
            <a:pPr>
              <a:buFont typeface="Arial" pitchFamily="34" charset="0"/>
              <a:buChar char="•"/>
            </a:pPr>
            <a:r>
              <a:rPr lang="es-PE" sz="4000" dirty="0" smtClean="0">
                <a:solidFill>
                  <a:srgbClr val="FFFF00"/>
                </a:solidFill>
              </a:rPr>
              <a:t> Mostrarles que su parte hace la diferencia.</a:t>
            </a:r>
            <a:endParaRPr lang="en-US" sz="4000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13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76800" y="304800"/>
            <a:ext cx="3962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 smtClean="0"/>
              <a:t>¿Cómo podemos pedir que la iglesia ore por los hindúes en la India si todavía no son fieles en orar por su propia familia?</a:t>
            </a:r>
            <a:endParaRPr lang="en-US" sz="4000" b="1" dirty="0"/>
          </a:p>
        </p:txBody>
      </p:sp>
      <p:pic>
        <p:nvPicPr>
          <p:cNvPr id="67585" name="Picture 1" descr="C:\SIM SP Comm\ezine\Done\Asia\fotos asia\India-WashingintheGang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38592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0899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533400"/>
            <a:ext cx="1904999" cy="629503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381000"/>
            <a:ext cx="9144000" cy="5334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2243918" y="304800"/>
            <a:ext cx="442958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PE" sz="4000" b="1" dirty="0" smtClean="0"/>
              <a:t>Ayúdeles </a:t>
            </a:r>
            <a:r>
              <a:rPr lang="es-PE" sz="4000" b="1" dirty="0"/>
              <a:t>a </a:t>
            </a:r>
            <a:r>
              <a:rPr lang="es-PE" sz="4000" b="1" dirty="0" smtClean="0"/>
              <a:t>ORAR</a:t>
            </a:r>
            <a:endParaRPr lang="es-PE" sz="4000" b="1" dirty="0"/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 cstate="print"/>
          <a:srcRect r="21429"/>
          <a:stretch>
            <a:fillRect/>
          </a:stretch>
        </p:blipFill>
        <p:spPr bwMode="auto">
          <a:xfrm>
            <a:off x="1" y="0"/>
            <a:ext cx="1905000" cy="148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1447800"/>
            <a:ext cx="1905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PE" sz="2000" b="1" dirty="0"/>
              <a:t>Un compromiso de tamaño bocadito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1093">
            <a:off x="2177952" y="1909760"/>
            <a:ext cx="6560829" cy="301388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 rot="21351093">
            <a:off x="2390281" y="4877236"/>
            <a:ext cx="63666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“…rogad </a:t>
            </a:r>
            <a:r>
              <a:rPr lang="es-ES" sz="2800" b="1" dirty="0"/>
              <a:t>al Señor de la mies que envíe obreros a su </a:t>
            </a:r>
            <a:r>
              <a:rPr lang="es-ES" sz="2800" b="1" dirty="0" smtClean="0"/>
              <a:t>mies.” Lucas 10:2</a:t>
            </a:r>
            <a:endParaRPr lang="en-US" sz="2800" b="1" dirty="0"/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297238" y="2440025"/>
            <a:ext cx="127745" cy="5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4299896"/>
            <a:ext cx="1781125" cy="178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76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533400"/>
            <a:ext cx="1904999" cy="629503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533400"/>
            <a:ext cx="9144000" cy="5334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019298" y="1447800"/>
            <a:ext cx="7010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dirty="0" smtClean="0"/>
              <a:t>¿Cómo podemos esperar que ofrenden a las misiones globales si no tienen el hábito todavía de dar constantemente a la iglesia? </a:t>
            </a:r>
            <a:endParaRPr lang="en-US" sz="40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 r="21429"/>
          <a:stretch>
            <a:fillRect/>
          </a:stretch>
        </p:blipFill>
        <p:spPr bwMode="auto">
          <a:xfrm>
            <a:off x="1" y="0"/>
            <a:ext cx="1905000" cy="148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447800"/>
            <a:ext cx="1905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PE" sz="2000" b="1" dirty="0"/>
              <a:t>Un compromiso de tamaño bocadito</a:t>
            </a: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05735" y="4629415"/>
            <a:ext cx="322103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0400" y="4702791"/>
            <a:ext cx="1060137" cy="2060224"/>
          </a:xfrm>
          <a:prstGeom prst="rect">
            <a:avLst/>
          </a:prstGeom>
          <a:noFill/>
          <a:ln w="152400">
            <a:noFill/>
            <a:miter lim="800000"/>
            <a:headEnd type="none" w="sm" len="sm"/>
            <a:tailEnd type="none" w="sm" len="sm"/>
          </a:ln>
        </p:spPr>
      </p:pic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2023847" y="445178"/>
            <a:ext cx="5604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PE" sz="4000" b="1" dirty="0" smtClean="0"/>
              <a:t>Ayúdeles </a:t>
            </a:r>
            <a:r>
              <a:rPr lang="es-PE" sz="4000" b="1" dirty="0"/>
              <a:t>a </a:t>
            </a:r>
            <a:r>
              <a:rPr lang="es-PE" sz="4000" b="1" dirty="0" smtClean="0"/>
              <a:t>OFRENDAR</a:t>
            </a:r>
            <a:endParaRPr lang="es-PE" sz="4000" b="1" dirty="0"/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3297238" y="2440025"/>
            <a:ext cx="127745" cy="5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" y="2895600"/>
            <a:ext cx="1761588" cy="115997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" y="4286020"/>
            <a:ext cx="1618706" cy="117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30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533400"/>
            <a:ext cx="1904999" cy="629503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5334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057400" y="1189279"/>
            <a:ext cx="6858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b="1" dirty="0" smtClean="0"/>
              <a:t>Un problema puede ser que les falta descubrir sus dones espirituales y su pasión por el ministerio.</a:t>
            </a:r>
          </a:p>
          <a:p>
            <a:pPr algn="ctr"/>
            <a:endParaRPr lang="es-PE" sz="2400" dirty="0" smtClean="0"/>
          </a:p>
          <a:p>
            <a:pPr algn="ctr"/>
            <a:r>
              <a:rPr lang="es-PE" sz="3600" dirty="0" smtClean="0"/>
              <a:t>O </a:t>
            </a:r>
            <a:r>
              <a:rPr lang="en-US" sz="3600" dirty="0" smtClean="0"/>
              <a:t>¿</a:t>
            </a:r>
            <a:r>
              <a:rPr lang="es-PE" sz="3600" dirty="0" smtClean="0"/>
              <a:t>falta de tener una oportunidad?</a:t>
            </a:r>
            <a:endParaRPr lang="en-US" sz="3600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 r="21429"/>
          <a:stretch>
            <a:fillRect/>
          </a:stretch>
        </p:blipFill>
        <p:spPr bwMode="auto">
          <a:xfrm>
            <a:off x="1" y="0"/>
            <a:ext cx="1905000" cy="148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447800"/>
            <a:ext cx="1905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PE" sz="2000" b="1" dirty="0"/>
              <a:t>Un compromiso de tamaño bocadito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/>
          <a:srcRect l="13963" r="4138"/>
          <a:stretch/>
        </p:blipFill>
        <p:spPr bwMode="auto">
          <a:xfrm>
            <a:off x="1981200" y="4631104"/>
            <a:ext cx="7162800" cy="2226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133600" y="141357"/>
            <a:ext cx="5604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PE" sz="4000" b="1" dirty="0" smtClean="0"/>
              <a:t>Ayúdeles </a:t>
            </a:r>
            <a:r>
              <a:rPr lang="es-PE" sz="4000" b="1" dirty="0"/>
              <a:t>a </a:t>
            </a:r>
            <a:r>
              <a:rPr lang="es-PE" sz="4000" b="1" dirty="0" smtClean="0"/>
              <a:t>SERVIR</a:t>
            </a:r>
            <a:endParaRPr lang="es-PE" sz="4000" b="1" dirty="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297238" y="2440025"/>
            <a:ext cx="127745" cy="5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45" y="2746941"/>
            <a:ext cx="1911425" cy="152025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51" y="4420933"/>
            <a:ext cx="1672496" cy="1657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01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533400"/>
            <a:ext cx="1904999" cy="629503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228600"/>
            <a:ext cx="9144000" cy="533400"/>
          </a:xfrm>
          <a:prstGeom prst="rect">
            <a:avLst/>
          </a:prstGeom>
          <a:solidFill>
            <a:srgbClr val="FFFF00"/>
          </a:solidFill>
          <a:ln w="9525" algn="ctr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 cstate="print"/>
          <a:srcRect r="21429"/>
          <a:stretch>
            <a:fillRect/>
          </a:stretch>
        </p:blipFill>
        <p:spPr bwMode="auto">
          <a:xfrm>
            <a:off x="1" y="0"/>
            <a:ext cx="1905000" cy="1481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0" y="1447800"/>
            <a:ext cx="1905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PE" sz="2000" b="1" dirty="0"/>
              <a:t>Un compromiso de tamaño bocadito</a:t>
            </a: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2133600" y="141357"/>
            <a:ext cx="560468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PE" sz="4000" b="1" dirty="0" smtClean="0"/>
              <a:t>Incluir a TODOS</a:t>
            </a:r>
            <a:endParaRPr lang="es-PE" sz="4000" b="1" dirty="0"/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3297238" y="2440025"/>
            <a:ext cx="127745" cy="5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en-US"/>
          </a:p>
        </p:txBody>
      </p:sp>
      <p:pic>
        <p:nvPicPr>
          <p:cNvPr id="2050" name="Picture 2" descr="https://encrypted-tbn1.gstatic.com/images?q=tbn:ANd9GcQUd_D9MvK3-ld7VTW480AyqgnvSDZS59XFkp27wegoYXTyv2Q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8" t="21296" r="36990" b="8238"/>
          <a:stretch/>
        </p:blipFill>
        <p:spPr bwMode="auto">
          <a:xfrm>
            <a:off x="838200" y="3429000"/>
            <a:ext cx="2971800" cy="279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blog.sdrock.com/pastors/files/2012/02/praying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084509"/>
            <a:ext cx="5143500" cy="2809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vcharvesters.org/wp-content/uploads/2011/11/drama_hambre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754" y="4000500"/>
            <a:ext cx="3810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634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3332"/>
          <a:stretch/>
        </p:blipFill>
        <p:spPr>
          <a:xfrm>
            <a:off x="-30480" y="-16663"/>
            <a:ext cx="9159240" cy="6922501"/>
          </a:xfrm>
          <a:prstGeom prst="rect">
            <a:avLst/>
          </a:prstGeom>
        </p:spPr>
      </p:pic>
      <p:sp>
        <p:nvSpPr>
          <p:cNvPr id="3076" name="Text Box 3"/>
          <p:cNvSpPr txBox="1">
            <a:spLocks noChangeArrowheads="1"/>
          </p:cNvSpPr>
          <p:nvPr/>
        </p:nvSpPr>
        <p:spPr bwMode="auto">
          <a:xfrm>
            <a:off x="3297238" y="2206625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-381000" y="544074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9600" dirty="0" smtClean="0">
                <a:ln w="28575">
                  <a:solidFill>
                    <a:sysClr val="windowText" lastClr="000000"/>
                  </a:solidFill>
                </a:ln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 Black" pitchFamily="34" charset="0"/>
              </a:rPr>
              <a:t>Movilización </a:t>
            </a:r>
            <a:endParaRPr lang="es-PE" sz="9600" dirty="0">
              <a:ln w="28575">
                <a:solidFill>
                  <a:sysClr val="windowText" lastClr="000000"/>
                </a:solidFill>
              </a:ln>
              <a:solidFill>
                <a:schemeClr val="bg1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 Black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4028" y="152401"/>
            <a:ext cx="8079971" cy="2514600"/>
          </a:xfrm>
          <a:prstGeom prst="rect">
            <a:avLst/>
          </a:prstGeom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64028" y="343334"/>
            <a:ext cx="8064732" cy="2323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600"/>
              </a:lnSpc>
            </a:pPr>
            <a:r>
              <a:rPr lang="es-PE" sz="6600" b="1" dirty="0" smtClean="0">
                <a:solidFill>
                  <a:srgbClr val="FCF600"/>
                </a:solidFill>
              </a:rPr>
              <a:t>Mover a un discípulo hacia el mundo </a:t>
            </a:r>
            <a:r>
              <a:rPr lang="es-PE" sz="5400" dirty="0" smtClean="0">
                <a:solidFill>
                  <a:schemeClr val="bg1"/>
                </a:solidFill>
              </a:rPr>
              <a:t/>
            </a:r>
            <a:br>
              <a:rPr lang="es-PE" sz="5400" dirty="0" smtClean="0">
                <a:solidFill>
                  <a:schemeClr val="bg1"/>
                </a:solidFill>
              </a:rPr>
            </a:br>
            <a:r>
              <a:rPr lang="es-PE" sz="3600" dirty="0" smtClean="0">
                <a:solidFill>
                  <a:schemeClr val="bg1"/>
                </a:solidFill>
              </a:rPr>
              <a:t>(sus </a:t>
            </a:r>
            <a:r>
              <a:rPr lang="es-PE" sz="3600" dirty="0" err="1" smtClean="0">
                <a:solidFill>
                  <a:schemeClr val="bg1"/>
                </a:solidFill>
              </a:rPr>
              <a:t>corazon</a:t>
            </a:r>
            <a:r>
              <a:rPr lang="es-PE" sz="3600" dirty="0" smtClean="0">
                <a:solidFill>
                  <a:schemeClr val="bg1"/>
                </a:solidFill>
              </a:rPr>
              <a:t>, sus finanzas, sus acciones).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5589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09600" y="685800"/>
            <a:ext cx="40386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La idea es dos gráficos que aparte que puedo usar aparte o juntos.</a:t>
            </a:r>
            <a:endParaRPr lang="en-US" dirty="0"/>
          </a:p>
          <a:p>
            <a:pPr lvl="0"/>
            <a:r>
              <a:rPr lang="es-PE" dirty="0"/>
              <a:t>Un hombre estudiando la Biblia, mirándolo. </a:t>
            </a:r>
            <a:endParaRPr lang="en-US" dirty="0"/>
          </a:p>
          <a:p>
            <a:pPr lvl="0"/>
            <a:r>
              <a:rPr lang="es-PE" dirty="0"/>
              <a:t>Mismo hombre con Biblia en mano, mirando el mundo (listo para servir, orar, dar, etc.)</a:t>
            </a:r>
            <a:endParaRPr lang="en-US" dirty="0"/>
          </a:p>
          <a:p>
            <a:r>
              <a:rPr lang="es-PE" dirty="0"/>
              <a:t> </a:t>
            </a:r>
            <a:endParaRPr lang="en-US" dirty="0"/>
          </a:p>
          <a:p>
            <a:r>
              <a:rPr lang="es-PE" dirty="0"/>
              <a:t>La lección es que la movilización misionera fluye automáticamente </a:t>
            </a:r>
            <a:r>
              <a:rPr lang="es-PE" dirty="0" smtClean="0"/>
              <a:t>con el discipulado</a:t>
            </a:r>
            <a:r>
              <a:rPr lang="en-US" dirty="0" smtClean="0"/>
              <a:t>.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" y="181970"/>
            <a:ext cx="9133082" cy="652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06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3"/>
          <a:stretch/>
        </p:blipFill>
        <p:spPr>
          <a:xfrm>
            <a:off x="0" y="-5688"/>
            <a:ext cx="9144000" cy="6863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8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://chcrcbonusfeatures.files.wordpress.com/2013/05/pharisees1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3114675"/>
            <a:ext cx="4991100" cy="37433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28600" y="685800"/>
            <a:ext cx="457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000" b="1" dirty="0"/>
              <a:t>Los </a:t>
            </a:r>
            <a:r>
              <a:rPr lang="es-PE" sz="4000" b="1" dirty="0" smtClean="0"/>
              <a:t>fariseos solo </a:t>
            </a:r>
            <a:r>
              <a:rPr lang="es-PE" sz="4000" b="1" dirty="0"/>
              <a:t>querían la bendición para sí mismos. </a:t>
            </a:r>
            <a:endParaRPr lang="en-US" sz="4000" b="1" dirty="0"/>
          </a:p>
        </p:txBody>
      </p:sp>
      <p:pic>
        <p:nvPicPr>
          <p:cNvPr id="62468" name="Picture 4" descr="http://4.bp.blogspot.com/_HBfiGz6873M/TApm8f12_gI/AAAAAAAABAc/qA8ehooPu4c/s1600/Simon%2Bpharisee%2Bhat.jpg"/>
          <p:cNvPicPr>
            <a:picLocks noChangeAspect="1" noChangeArrowheads="1"/>
          </p:cNvPicPr>
          <p:nvPr/>
        </p:nvPicPr>
        <p:blipFill>
          <a:blip r:embed="rId4" cstate="print"/>
          <a:srcRect l="7278" r="8747"/>
          <a:stretch>
            <a:fillRect/>
          </a:stretch>
        </p:blipFill>
        <p:spPr bwMode="auto">
          <a:xfrm>
            <a:off x="4953000" y="0"/>
            <a:ext cx="4220308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50129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28194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04800" y="304800"/>
            <a:ext cx="5638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dirty="0">
                <a:solidFill>
                  <a:srgbClr val="FFFF00"/>
                </a:solidFill>
              </a:rPr>
              <a:t>El ministerio de Jesús fue frustrante porque no todos entendieron porque él ayudó y habló con los gentiles</a:t>
            </a:r>
            <a:r>
              <a:rPr lang="es-PE" sz="3600" dirty="0" smtClean="0">
                <a:solidFill>
                  <a:srgbClr val="FFFF00"/>
                </a:solidFill>
              </a:rPr>
              <a:t>.</a:t>
            </a:r>
            <a:endParaRPr lang="en-US" sz="3600" dirty="0">
              <a:solidFill>
                <a:srgbClr val="FFFF00"/>
              </a:solidFill>
            </a:endParaRPr>
          </a:p>
        </p:txBody>
      </p:sp>
      <p:pic>
        <p:nvPicPr>
          <p:cNvPr id="60418" name="Picture 2" descr="http://burningfireshutinmybones.files.wordpress.com/2013/05/centurion-before-jesus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2971801"/>
            <a:ext cx="3500547" cy="38862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581400" y="2934593"/>
            <a:ext cx="5334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2800" dirty="0" smtClean="0"/>
              <a:t>Dios </a:t>
            </a:r>
            <a:r>
              <a:rPr lang="es-PE" sz="2800" dirty="0"/>
              <a:t>usa un pueblo no-judío para mostrar que tenían más fe que su propio pueblo escogido. </a:t>
            </a:r>
            <a:endParaRPr lang="en-US" sz="2800" dirty="0" smtClean="0"/>
          </a:p>
          <a:p>
            <a:endParaRPr lang="en-US" i="1" dirty="0" smtClean="0"/>
          </a:p>
          <a:p>
            <a:r>
              <a:rPr lang="es-PE" sz="3200" b="1" i="1" dirty="0" smtClean="0"/>
              <a:t>Lucas </a:t>
            </a:r>
            <a:r>
              <a:rPr lang="es-PE" sz="3200" b="1" i="1" dirty="0"/>
              <a:t>7:9: —Les digo que ni siquiera en Israel he encontrado una fe tan grande</a:t>
            </a:r>
            <a:r>
              <a:rPr lang="es-PE" sz="3200" b="1" i="1" dirty="0" smtClean="0"/>
              <a:t>.</a:t>
            </a:r>
            <a:endParaRPr lang="en-US" sz="3200" b="1" dirty="0"/>
          </a:p>
        </p:txBody>
      </p:sp>
      <p:pic>
        <p:nvPicPr>
          <p:cNvPr id="60419" name="Picture 3" descr="C:\SIM SP Comm\Spanish talks\Congreso misionero AQP\graphics y videos\jesus_and_woman.jpg"/>
          <p:cNvPicPr>
            <a:picLocks noChangeAspect="1" noChangeArrowheads="1"/>
          </p:cNvPicPr>
          <p:nvPr/>
        </p:nvPicPr>
        <p:blipFill>
          <a:blip r:embed="rId4" cstate="print"/>
          <a:srcRect l="11706" r="13378"/>
          <a:stretch>
            <a:fillRect/>
          </a:stretch>
        </p:blipFill>
        <p:spPr bwMode="auto">
          <a:xfrm>
            <a:off x="6019800" y="20071"/>
            <a:ext cx="2971800" cy="279932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115874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0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0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457200"/>
            <a:ext cx="55626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4800" b="1" dirty="0" smtClean="0"/>
              <a:t>Se </a:t>
            </a:r>
            <a:r>
              <a:rPr lang="es-PE" sz="4800" b="1" dirty="0"/>
              <a:t>enamoraron de la bendición y se olvidaron de la misión. </a:t>
            </a:r>
            <a:endParaRPr lang="en-US" sz="4800" b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228600" y="3886200"/>
            <a:ext cx="5257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b="1" dirty="0" smtClean="0"/>
              <a:t>Y </a:t>
            </a:r>
            <a:r>
              <a:rPr lang="es-PE" sz="4000" b="1" dirty="0"/>
              <a:t>¿la iglesia de hoy? </a:t>
            </a:r>
            <a:endParaRPr lang="es-PE" sz="4000" b="1" dirty="0" smtClean="0"/>
          </a:p>
        </p:txBody>
      </p:sp>
      <p:pic>
        <p:nvPicPr>
          <p:cNvPr id="4" name="Picture 5" descr="half rainbow.png"/>
          <p:cNvPicPr>
            <a:picLocks noChangeAspect="1"/>
          </p:cNvPicPr>
          <p:nvPr/>
        </p:nvPicPr>
        <p:blipFill>
          <a:blip r:embed="rId3" cstate="print"/>
          <a:srcRect t="7063" r="11375" b="6848"/>
          <a:stretch>
            <a:fillRect/>
          </a:stretch>
        </p:blipFill>
        <p:spPr bwMode="auto">
          <a:xfrm rot="899804">
            <a:off x="7202925" y="-311314"/>
            <a:ext cx="2682725" cy="2866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"/>
          <p:cNvGrpSpPr/>
          <p:nvPr/>
        </p:nvGrpSpPr>
        <p:grpSpPr>
          <a:xfrm>
            <a:off x="5228783" y="1741588"/>
            <a:ext cx="3352800" cy="1730375"/>
            <a:chOff x="623887" y="4746625"/>
            <a:chExt cx="3719513" cy="1958975"/>
          </a:xfrm>
        </p:grpSpPr>
        <p:sp>
          <p:nvSpPr>
            <p:cNvPr id="6" name="Oval 5"/>
            <p:cNvSpPr/>
            <p:nvPr/>
          </p:nvSpPr>
          <p:spPr>
            <a:xfrm rot="20198060">
              <a:off x="2133600" y="4873625"/>
              <a:ext cx="1254125" cy="129222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2963863" y="5540375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8" name="Picture 3" descr="cloud8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3887" y="4746625"/>
              <a:ext cx="3719513" cy="1958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9" name="Group 8"/>
          <p:cNvGrpSpPr/>
          <p:nvPr/>
        </p:nvGrpSpPr>
        <p:grpSpPr>
          <a:xfrm>
            <a:off x="4876800" y="2514600"/>
            <a:ext cx="4501424" cy="2971800"/>
            <a:chOff x="3124200" y="3505200"/>
            <a:chExt cx="4501424" cy="2971800"/>
          </a:xfrm>
        </p:grpSpPr>
        <p:pic>
          <p:nvPicPr>
            <p:cNvPr id="10" name="Picture 1" descr="C:\Users\Chris\Desktop\brick wall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343400" y="3505200"/>
              <a:ext cx="3282224" cy="2971800"/>
            </a:xfrm>
            <a:prstGeom prst="rect">
              <a:avLst/>
            </a:prstGeom>
            <a:noFill/>
          </p:spPr>
        </p:pic>
        <p:pic>
          <p:nvPicPr>
            <p:cNvPr id="11" name="Picture 1" descr="C:\Users\Chris\Desktop\brick wall.png"/>
            <p:cNvPicPr>
              <a:picLocks noChangeAspect="1" noChangeArrowheads="1"/>
            </p:cNvPicPr>
            <p:nvPr/>
          </p:nvPicPr>
          <p:blipFill>
            <a:blip r:embed="rId5" cstate="print"/>
            <a:srcRect t="35897" r="44282"/>
            <a:stretch>
              <a:fillRect/>
            </a:stretch>
          </p:blipFill>
          <p:spPr bwMode="auto">
            <a:xfrm>
              <a:off x="3124200" y="4267199"/>
              <a:ext cx="1828800" cy="1600200"/>
            </a:xfrm>
            <a:prstGeom prst="rect">
              <a:avLst/>
            </a:prstGeom>
            <a:noFill/>
          </p:spPr>
        </p:pic>
      </p:grpSp>
      <p:sp>
        <p:nvSpPr>
          <p:cNvPr id="12" name="TextBox 11"/>
          <p:cNvSpPr txBox="1"/>
          <p:nvPr/>
        </p:nvSpPr>
        <p:spPr>
          <a:xfrm>
            <a:off x="304800" y="4724400"/>
            <a:ext cx="7391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4000" dirty="0" smtClean="0"/>
              <a:t>¿</a:t>
            </a:r>
            <a:r>
              <a:rPr lang="es-PE" sz="4000" dirty="0"/>
              <a:t>Hemos olvidado la misión </a:t>
            </a:r>
            <a:r>
              <a:rPr lang="es-PE" sz="4000" dirty="0" smtClean="0"/>
              <a:t/>
            </a:r>
            <a:br>
              <a:rPr lang="es-PE" sz="4000" dirty="0" smtClean="0"/>
            </a:br>
            <a:r>
              <a:rPr lang="es-PE" sz="4000" dirty="0" smtClean="0"/>
              <a:t>y </a:t>
            </a:r>
            <a:r>
              <a:rPr lang="es-PE" sz="4000" dirty="0"/>
              <a:t>solo buscamos la bendición, </a:t>
            </a:r>
            <a:r>
              <a:rPr lang="es-PE" sz="4000" dirty="0" smtClean="0"/>
              <a:t/>
            </a:r>
            <a:br>
              <a:rPr lang="es-PE" sz="4000" dirty="0" smtClean="0"/>
            </a:br>
            <a:r>
              <a:rPr lang="es-PE" sz="4000" dirty="0" smtClean="0"/>
              <a:t>lo </a:t>
            </a:r>
            <a:r>
              <a:rPr lang="es-PE" sz="4000" dirty="0"/>
              <a:t>que podamos ganar de Dios</a:t>
            </a:r>
            <a:r>
              <a:rPr lang="es-PE" sz="4000" dirty="0" smtClean="0"/>
              <a:t>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2323701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2.bp.blogspot.com/_8ClNwIUxLIs/Sw-K021xd5I/AAAAAAAAAE4/rlMSvQ0EOf8/s1600/bibl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133600" y="228600"/>
            <a:ext cx="6400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3600" b="1" dirty="0" smtClean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Sin </a:t>
            </a:r>
            <a:r>
              <a:rPr lang="es-PE" sz="3600" b="1" dirty="0">
                <a:ln>
                  <a:solidFill>
                    <a:schemeClr val="tx1"/>
                  </a:solidFill>
                </a:ln>
                <a:solidFill>
                  <a:srgbClr val="FFFF00"/>
                </a:solidFill>
              </a:rPr>
              <a:t>embargo, la mayoría de los creyentes piensan que en la Biblia se trata principalmente de ellos. </a:t>
            </a:r>
            <a:endParaRPr lang="en-US" sz="3600" b="1" dirty="0">
              <a:ln>
                <a:solidFill>
                  <a:schemeClr val="tx1"/>
                </a:solidFill>
              </a:ln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572000"/>
            <a:ext cx="6172200" cy="107721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PE" sz="3200" dirty="0">
                <a:solidFill>
                  <a:srgbClr val="FFFF00"/>
                </a:solidFill>
              </a:rPr>
              <a:t>La Biblia es un Libro acerca de Dios, no un libro acerca de mí</a:t>
            </a:r>
            <a:r>
              <a:rPr lang="es-PE" sz="3200" dirty="0" smtClean="0">
                <a:solidFill>
                  <a:srgbClr val="FFFF00"/>
                </a:solidFill>
              </a:rPr>
              <a:t>.</a:t>
            </a:r>
            <a:endParaRPr lang="en-US" sz="3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8848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SIM SP Comm\Spanish talks\Congreso misionero AQP\graphics y videos\La Merced youth group 0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91068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1|0.4|0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3014</TotalTime>
  <Words>881</Words>
  <Application>Microsoft Office PowerPoint</Application>
  <PresentationFormat>On-screen Show (4:3)</PresentationFormat>
  <Paragraphs>172</Paragraphs>
  <Slides>48</Slides>
  <Notes>33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4" baseType="lpstr">
      <vt:lpstr>Adobe Gothic Std B</vt:lpstr>
      <vt:lpstr>AR JULIAN</vt:lpstr>
      <vt:lpstr>Arial</vt:lpstr>
      <vt:lpstr>Arial Black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Comprometiéndose a obedecer el mandato de Dios.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Chris</dc:creator>
  <cp:lastModifiedBy>Chris Conti</cp:lastModifiedBy>
  <cp:revision>198</cp:revision>
  <dcterms:created xsi:type="dcterms:W3CDTF">2012-03-13T17:28:02Z</dcterms:created>
  <dcterms:modified xsi:type="dcterms:W3CDTF">2015-05-08T14:05:02Z</dcterms:modified>
</cp:coreProperties>
</file>