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89" r:id="rId3"/>
    <p:sldId id="297" r:id="rId4"/>
    <p:sldId id="301" r:id="rId5"/>
    <p:sldId id="295" r:id="rId6"/>
    <p:sldId id="282" r:id="rId7"/>
    <p:sldId id="300" r:id="rId8"/>
    <p:sldId id="299" r:id="rId9"/>
    <p:sldId id="296" r:id="rId10"/>
    <p:sldId id="265" r:id="rId11"/>
    <p:sldId id="269" r:id="rId12"/>
    <p:sldId id="266" r:id="rId13"/>
    <p:sldId id="270" r:id="rId14"/>
    <p:sldId id="267" r:id="rId15"/>
    <p:sldId id="268" r:id="rId16"/>
    <p:sldId id="271" r:id="rId17"/>
    <p:sldId id="272" r:id="rId18"/>
    <p:sldId id="273" r:id="rId19"/>
    <p:sldId id="274" r:id="rId20"/>
    <p:sldId id="292" r:id="rId21"/>
    <p:sldId id="293" r:id="rId22"/>
    <p:sldId id="294" r:id="rId23"/>
    <p:sldId id="275" r:id="rId24"/>
    <p:sldId id="290" r:id="rId25"/>
    <p:sldId id="291" r:id="rId26"/>
    <p:sldId id="258" r:id="rId27"/>
    <p:sldId id="298" r:id="rId28"/>
    <p:sldId id="260" r:id="rId29"/>
    <p:sldId id="284" r:id="rId30"/>
    <p:sldId id="285" r:id="rId31"/>
    <p:sldId id="261" r:id="rId32"/>
    <p:sldId id="262" r:id="rId33"/>
    <p:sldId id="263" r:id="rId34"/>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62D34E-6367-4C21-A777-A43D109E1167}" type="datetimeFigureOut">
              <a:rPr lang="en-US" smtClean="0"/>
              <a:t>11/29/2012</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D1FFAE-2217-43DE-86A9-83B15763ACDB}" type="slidenum">
              <a:rPr lang="en-US" smtClean="0"/>
              <a:t>‹Nº›</a:t>
            </a:fld>
            <a:endParaRPr lang="en-US"/>
          </a:p>
        </p:txBody>
      </p:sp>
    </p:spTree>
    <p:extLst>
      <p:ext uri="{BB962C8B-B14F-4D97-AF65-F5344CB8AC3E}">
        <p14:creationId xmlns:p14="http://schemas.microsoft.com/office/powerpoint/2010/main" val="354116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4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238843AD-46D3-4ACB-8091-F3C6C9512D7F}" type="slidenum">
              <a:rPr lang="en-US" smtClean="0"/>
              <a:pPr/>
              <a:t>3</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11ECF7D7-D80A-4836-BC40-A872C7D5A241}" type="slidenum">
              <a:rPr lang="en-US" smtClean="0"/>
              <a:pPr/>
              <a:t>8</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458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BA367411-097C-404E-BE82-BC5975EBF75C}" type="slidenum">
              <a:rPr lang="en-US" smtClean="0"/>
              <a:pPr/>
              <a:t>27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C"/>
          </a:p>
        </p:txBody>
      </p:sp>
      <p:sp>
        <p:nvSpPr>
          <p:cNvPr id="4" name="3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3051863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1634233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354254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1545822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653624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2170214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6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3430641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2082037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32750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386013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DF9BCEB-A3F0-4269-AB80-F557E4E64FD5}" type="datetimeFigureOut">
              <a:rPr lang="es-EC" smtClean="0"/>
              <a:t>29/11/2012</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7D90C0D-4F51-4940-AC14-0CBA13F9300B}" type="slidenum">
              <a:rPr lang="es-EC" smtClean="0"/>
              <a:t>‹Nº›</a:t>
            </a:fld>
            <a:endParaRPr lang="es-EC"/>
          </a:p>
        </p:txBody>
      </p:sp>
    </p:spTree>
    <p:extLst>
      <p:ext uri="{BB962C8B-B14F-4D97-AF65-F5344CB8AC3E}">
        <p14:creationId xmlns:p14="http://schemas.microsoft.com/office/powerpoint/2010/main" val="2844742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F9BCEB-A3F0-4269-AB80-F557E4E64FD5}" type="datetimeFigureOut">
              <a:rPr lang="es-EC" smtClean="0"/>
              <a:t>29/11/2012</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C0D-4F51-4940-AC14-0CBA13F9300B}" type="slidenum">
              <a:rPr lang="es-EC" smtClean="0"/>
              <a:t>‹Nº›</a:t>
            </a:fld>
            <a:endParaRPr lang="es-EC"/>
          </a:p>
        </p:txBody>
      </p:sp>
    </p:spTree>
    <p:extLst>
      <p:ext uri="{BB962C8B-B14F-4D97-AF65-F5344CB8AC3E}">
        <p14:creationId xmlns:p14="http://schemas.microsoft.com/office/powerpoint/2010/main" val="14146656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3.bp.blogspot.com/_Ko56u94kiSs/S8JJJESuJ2I/AAAAAAAAA0s/h0NQLnGRvBE/s1600/im_hin_2.jpg"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2.bp.blogspot.com/_vNCS5hE333Q/Su_b6T93GxI/AAAAAAAAABk/2AhOQvM8zqQ/s1600-h/07-16-shiva.jpg_582194462.jp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es.wikipedia.org/wiki/Hinduism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s.wikipedia.org/wiki/Kundalin%C4%AB" TargetMode="External"/><Relationship Id="rId2" Type="http://schemas.openxmlformats.org/officeDocument/2006/relationships/hyperlink" Target="http://es.wikipedia.org/wiki/Cobra"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hyperlink" Target="http://es.wikipedia.org/wiki/Soma_(droga_psicotr%C3%B3pic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es.wikipedia.org/wiki/Pashupatinath" TargetMode="External"/><Relationship Id="rId2" Type="http://schemas.openxmlformats.org/officeDocument/2006/relationships/hyperlink" Target="http://es.wikipedia.org/wiki/V%C4%81y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es.wikipedia.org/wiki/Damaru"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es.wikipedia.org/wiki/Panthera_tigris" TargetMode="External"/><Relationship Id="rId2" Type="http://schemas.openxmlformats.org/officeDocument/2006/relationships/hyperlink" Target="http://es.wikipedia.org/wiki/Crematorio" TargetMode="External"/><Relationship Id="rId1" Type="http://schemas.openxmlformats.org/officeDocument/2006/relationships/slideLayout" Target="../slideLayouts/slideLayout2.xml"/><Relationship Id="rId4" Type="http://schemas.openxmlformats.org/officeDocument/2006/relationships/hyperlink" Target="http://es.wikipedia.org/wiki/%C5%9Aakti"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es.wikipedia.org/wiki/Bagiratha" TargetMode="External"/><Relationship Id="rId2" Type="http://schemas.openxmlformats.org/officeDocument/2006/relationships/hyperlink" Target="http://es.wikipedia.org/wiki/R%C3%ADo_Gange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370583"/>
          </a:xfrm>
        </p:spPr>
        <p:txBody>
          <a:bodyPr/>
          <a:lstStyle/>
          <a:p>
            <a:r>
              <a:rPr lang="es-EC" b="1" dirty="0" smtClean="0">
                <a:solidFill>
                  <a:srgbClr val="FF0000"/>
                </a:solidFill>
              </a:rPr>
              <a:t>HINDUISMO</a:t>
            </a:r>
            <a:endParaRPr lang="es-EC" b="1" dirty="0">
              <a:solidFill>
                <a:srgbClr val="FF0000"/>
              </a:solidFill>
            </a:endParaRPr>
          </a:p>
        </p:txBody>
      </p:sp>
      <p:pic>
        <p:nvPicPr>
          <p:cNvPr id="4" name="3 Imagen" descr="http://3.bp.blogspot.com/_Ko56u94kiSs/S8JJJESuJ2I/AAAAAAAAA0s/h0NQLnGRvBE/s320/im_hin_2.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827584" y="548680"/>
            <a:ext cx="2271395" cy="2304256"/>
          </a:xfrm>
          <a:prstGeom prst="rect">
            <a:avLst/>
          </a:prstGeom>
          <a:noFill/>
          <a:ln>
            <a:noFill/>
          </a:ln>
        </p:spPr>
      </p:pic>
      <p:pic>
        <p:nvPicPr>
          <p:cNvPr id="5" name="4 Imagen" descr="http://2.bp.blogspot.com/_vNCS5hE333Q/Su_b6T93GxI/AAAAAAAAABk/2AhOQvM8zqQ/s320/07-16-shiva.jpg_58219446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6228184" y="764704"/>
            <a:ext cx="2312030" cy="2259707"/>
          </a:xfrm>
          <a:prstGeom prst="rect">
            <a:avLst/>
          </a:prstGeom>
          <a:noFill/>
          <a:ln>
            <a:noFill/>
          </a:ln>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9145" y="3501008"/>
            <a:ext cx="4392488" cy="285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8157119"/>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796950"/>
          </a:xfrm>
        </p:spPr>
        <p:txBody>
          <a:bodyPr/>
          <a:lstStyle/>
          <a:p>
            <a:r>
              <a:rPr lang="es-EC" b="1" dirty="0" smtClean="0">
                <a:solidFill>
                  <a:srgbClr val="FF0000"/>
                </a:solidFill>
              </a:rPr>
              <a:t>BRAHMA</a:t>
            </a:r>
            <a:endParaRPr lang="es-EC" b="1" dirty="0">
              <a:solidFill>
                <a:srgbClr val="FF0000"/>
              </a:solidFill>
            </a:endParaRPr>
          </a:p>
        </p:txBody>
      </p:sp>
      <p:sp>
        <p:nvSpPr>
          <p:cNvPr id="3" name="2 Marcador de contenido"/>
          <p:cNvSpPr>
            <a:spLocks noGrp="1"/>
          </p:cNvSpPr>
          <p:nvPr>
            <p:ph idx="1"/>
          </p:nvPr>
        </p:nvSpPr>
        <p:spPr>
          <a:xfrm>
            <a:off x="457200" y="2132856"/>
            <a:ext cx="8229600" cy="3993307"/>
          </a:xfrm>
        </p:spPr>
        <p:txBody>
          <a:bodyPr>
            <a:normAutofit fontScale="92500" lnSpcReduction="20000"/>
          </a:bodyPr>
          <a:lstStyle/>
          <a:p>
            <a:r>
              <a:rPr lang="es-EC" b="1" dirty="0"/>
              <a:t>Brahma es el dios más importante del brahmanismo, nueva forma del hinduismo que se implantó en la India con la invasión del subcontinente del pueblo ario, que habitaba en Asia Central. Junto a </a:t>
            </a:r>
            <a:r>
              <a:rPr lang="es-EC" b="1" dirty="0" err="1"/>
              <a:t>Vishnú</a:t>
            </a:r>
            <a:r>
              <a:rPr lang="es-EC" b="1" dirty="0"/>
              <a:t> y Shiva forma la Trimurti, trinidad de los dioses más importantes. Él es el creador del universo.</a:t>
            </a:r>
            <a:br>
              <a:rPr lang="es-EC" b="1" dirty="0"/>
            </a:br>
            <a:r>
              <a:rPr lang="es-EC" b="1" dirty="0"/>
              <a:t>Los seguidores del brahmanismo le consideran el dios supremo, y creen que todos los demás dioses son sólo manifestaciones de Brahma.</a:t>
            </a:r>
            <a:endParaRPr lang="es-EC" dirty="0"/>
          </a:p>
          <a:p>
            <a:endParaRPr lang="es-EC" dirty="0"/>
          </a:p>
        </p:txBody>
      </p:sp>
      <p:pic>
        <p:nvPicPr>
          <p:cNvPr id="5" name="4 Imagen" descr="http://www.amuletjewel.com/customer_images/amuletjewel_com_0172_1_9_img1__1322.jpg"/>
          <p:cNvPicPr/>
          <p:nvPr/>
        </p:nvPicPr>
        <p:blipFill>
          <a:blip r:embed="rId2">
            <a:extLst>
              <a:ext uri="{28A0092B-C50C-407E-A947-70E740481C1C}">
                <a14:useLocalDpi xmlns:a14="http://schemas.microsoft.com/office/drawing/2010/main" val="0"/>
              </a:ext>
            </a:extLst>
          </a:blip>
          <a:srcRect/>
          <a:stretch>
            <a:fillRect/>
          </a:stretch>
        </p:blipFill>
        <p:spPr bwMode="auto">
          <a:xfrm>
            <a:off x="1598257" y="404664"/>
            <a:ext cx="1557020" cy="1562100"/>
          </a:xfrm>
          <a:prstGeom prst="rect">
            <a:avLst/>
          </a:prstGeom>
          <a:noFill/>
          <a:ln>
            <a:noFill/>
          </a:ln>
        </p:spPr>
      </p:pic>
    </p:spTree>
    <p:extLst>
      <p:ext uri="{BB962C8B-B14F-4D97-AF65-F5344CB8AC3E}">
        <p14:creationId xmlns:p14="http://schemas.microsoft.com/office/powerpoint/2010/main" val="33486598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EC" dirty="0"/>
              <a:t>La historia de la mitología hindú nos revela que cuando se creó el universo se dividió el cielo y la tierra en 3 partes, una parte que gobernaría </a:t>
            </a:r>
            <a:r>
              <a:rPr lang="es-EC" dirty="0" err="1"/>
              <a:t>Vishnu</a:t>
            </a:r>
            <a:r>
              <a:rPr lang="es-EC" dirty="0"/>
              <a:t> con su perseverancia, Brahma con su protección y creación total, y Shiva que representa la destrucción y el caos.</a:t>
            </a:r>
          </a:p>
          <a:p>
            <a:pPr marL="0" indent="0">
              <a:buNone/>
            </a:pPr>
            <a:endParaRPr lang="es-EC" dirty="0"/>
          </a:p>
        </p:txBody>
      </p:sp>
    </p:spTree>
    <p:extLst>
      <p:ext uri="{BB962C8B-B14F-4D97-AF65-F5344CB8AC3E}">
        <p14:creationId xmlns:p14="http://schemas.microsoft.com/office/powerpoint/2010/main" val="33607423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b="1" dirty="0" smtClean="0">
                <a:solidFill>
                  <a:srgbClr val="FF0000"/>
                </a:solidFill>
              </a:rPr>
              <a:t>VISHNU</a:t>
            </a:r>
            <a:endParaRPr lang="es-EC" b="1" dirty="0">
              <a:solidFill>
                <a:srgbClr val="FF0000"/>
              </a:solidFill>
            </a:endParaRPr>
          </a:p>
        </p:txBody>
      </p:sp>
      <p:sp>
        <p:nvSpPr>
          <p:cNvPr id="3" name="2 Marcador de contenido"/>
          <p:cNvSpPr>
            <a:spLocks noGrp="1"/>
          </p:cNvSpPr>
          <p:nvPr>
            <p:ph idx="1"/>
          </p:nvPr>
        </p:nvSpPr>
        <p:spPr>
          <a:xfrm>
            <a:off x="457200" y="2060848"/>
            <a:ext cx="8229600" cy="4065315"/>
          </a:xfrm>
        </p:spPr>
        <p:txBody>
          <a:bodyPr>
            <a:normAutofit lnSpcReduction="10000"/>
          </a:bodyPr>
          <a:lstStyle/>
          <a:p>
            <a:r>
              <a:rPr lang="es-EC" b="1" dirty="0" err="1"/>
              <a:t>Vishnú</a:t>
            </a:r>
            <a:r>
              <a:rPr lang="es-EC" b="1" dirty="0"/>
              <a:t> es el dios conservador del universo. Antes de las invasiones arias era considerado tan sólo un dios menor. Para cumplir su misión de igualar las fuerzas del bien y del mal y de ayudar a los hombres a encontrar la salvación siguiendo determinados caminos de conducta cuenta con la ayuda de sus avatares (enviados de los dioses que representan un aspecto de ellos). </a:t>
            </a:r>
            <a:endParaRPr lang="es-EC" dirty="0"/>
          </a:p>
        </p:txBody>
      </p:sp>
      <p:pic>
        <p:nvPicPr>
          <p:cNvPr id="4" name="3 Imagen" descr="http://i125.photobucket.com/albums/p47/Shuawelm/vishnu.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60648"/>
            <a:ext cx="1814195" cy="1699895"/>
          </a:xfrm>
          <a:prstGeom prst="rect">
            <a:avLst/>
          </a:prstGeom>
          <a:noFill/>
          <a:ln>
            <a:noFill/>
          </a:ln>
        </p:spPr>
      </p:pic>
    </p:spTree>
    <p:extLst>
      <p:ext uri="{BB962C8B-B14F-4D97-AF65-F5344CB8AC3E}">
        <p14:creationId xmlns:p14="http://schemas.microsoft.com/office/powerpoint/2010/main" val="35053405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C" dirty="0" smtClean="0"/>
              <a:t>Vale la pena mencionar que </a:t>
            </a:r>
            <a:r>
              <a:rPr lang="es-EC" b="1" dirty="0" smtClean="0"/>
              <a:t>el dios </a:t>
            </a:r>
            <a:r>
              <a:rPr lang="es-EC" b="1" dirty="0" err="1" smtClean="0"/>
              <a:t>Vishnu</a:t>
            </a:r>
            <a:r>
              <a:rPr lang="es-EC" b="1" dirty="0" smtClean="0"/>
              <a:t> siempre es representado en posición vertical</a:t>
            </a:r>
            <a:r>
              <a:rPr lang="es-EC" dirty="0" smtClean="0"/>
              <a:t>, llevando una corona, y portando algunos elementos como una </a:t>
            </a:r>
            <a:r>
              <a:rPr lang="es-EC" u="sng" dirty="0" smtClean="0"/>
              <a:t>concha</a:t>
            </a:r>
            <a:r>
              <a:rPr lang="es-EC" dirty="0" smtClean="0"/>
              <a:t>, la flor de loto, un disco y un palo, que muestra en cada uno de sus 4 brazos. Hoy en día </a:t>
            </a:r>
            <a:r>
              <a:rPr lang="es-EC" dirty="0" err="1" smtClean="0"/>
              <a:t>Vishnu</a:t>
            </a:r>
            <a:r>
              <a:rPr lang="es-EC" dirty="0" smtClean="0"/>
              <a:t> sigue siendo una deidad de culto, y alberga dentro del territorio hindú a una serie de templos y lugares a donde peregrinar. </a:t>
            </a:r>
          </a:p>
          <a:p>
            <a:endParaRPr lang="es-EC" dirty="0"/>
          </a:p>
        </p:txBody>
      </p:sp>
    </p:spTree>
    <p:extLst>
      <p:ext uri="{BB962C8B-B14F-4D97-AF65-F5344CB8AC3E}">
        <p14:creationId xmlns:p14="http://schemas.microsoft.com/office/powerpoint/2010/main" val="2912038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C" b="1" dirty="0"/>
              <a:t>En el caso de </a:t>
            </a:r>
            <a:r>
              <a:rPr lang="es-EC" b="1" dirty="0" err="1"/>
              <a:t>Vishnú</a:t>
            </a:r>
            <a:r>
              <a:rPr lang="es-EC" b="1" dirty="0"/>
              <a:t> sus avatares son sus </a:t>
            </a:r>
            <a:r>
              <a:rPr lang="es-EC" b="1" dirty="0" smtClean="0"/>
              <a:t>rencarnaciones. </a:t>
            </a:r>
            <a:r>
              <a:rPr lang="es-EC" b="1" dirty="0"/>
              <a:t>Los hindúes creen que </a:t>
            </a:r>
            <a:r>
              <a:rPr lang="es-EC" b="1" dirty="0" err="1"/>
              <a:t>Vishnú</a:t>
            </a:r>
            <a:r>
              <a:rPr lang="es-EC" b="1" dirty="0"/>
              <a:t> va a </a:t>
            </a:r>
            <a:r>
              <a:rPr lang="es-EC" b="1" dirty="0" err="1"/>
              <a:t>reencarnarse</a:t>
            </a:r>
            <a:r>
              <a:rPr lang="es-EC" b="1" dirty="0"/>
              <a:t> diez veces, de las cuales ya se han producido nueve. Alguna de ellas fueron el héroe Rama (la séptima) o el dios Krishna (la octava). Cuando se produzca la décima </a:t>
            </a:r>
            <a:r>
              <a:rPr lang="es-EC" b="1" dirty="0" err="1"/>
              <a:t>reencarnación</a:t>
            </a:r>
            <a:r>
              <a:rPr lang="es-EC" b="1" dirty="0"/>
              <a:t>, se acabará la era actual y comenzará un nuevo mundo.</a:t>
            </a:r>
            <a:endParaRPr lang="es-EC" dirty="0"/>
          </a:p>
        </p:txBody>
      </p:sp>
    </p:spTree>
    <p:extLst>
      <p:ext uri="{BB962C8B-B14F-4D97-AF65-F5344CB8AC3E}">
        <p14:creationId xmlns:p14="http://schemas.microsoft.com/office/powerpoint/2010/main" val="725986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796950"/>
          </a:xfrm>
        </p:spPr>
        <p:txBody>
          <a:bodyPr>
            <a:normAutofit fontScale="90000"/>
          </a:bodyPr>
          <a:lstStyle/>
          <a:p>
            <a:r>
              <a:rPr lang="es-ES" b="1" dirty="0" smtClean="0">
                <a:solidFill>
                  <a:srgbClr val="FF0000"/>
                </a:solidFill>
              </a:rPr>
              <a:t>Atributos de </a:t>
            </a:r>
            <a:r>
              <a:rPr lang="es-ES" b="1" dirty="0" err="1" smtClean="0">
                <a:solidFill>
                  <a:srgbClr val="FF0000"/>
                </a:solidFill>
              </a:rPr>
              <a:t>Shivá</a:t>
            </a:r>
            <a:r>
              <a:rPr lang="es-ES" b="1" dirty="0" smtClean="0">
                <a:solidFill>
                  <a:srgbClr val="FF0000"/>
                </a:solidFill>
              </a:rPr>
              <a:t/>
            </a:r>
            <a:br>
              <a:rPr lang="es-ES" b="1" dirty="0" smtClean="0">
                <a:solidFill>
                  <a:srgbClr val="FF0000"/>
                </a:solidFill>
              </a:rPr>
            </a:br>
            <a:r>
              <a:rPr lang="es-ES" sz="3600" dirty="0"/>
              <a:t>En el marco del </a:t>
            </a:r>
            <a:r>
              <a:rPr lang="es-ES" sz="3600" b="1" dirty="0">
                <a:solidFill>
                  <a:schemeClr val="bg1"/>
                </a:solidFill>
                <a:hlinkClick r:id="rId2" action="ppaction://hlinkfile" tooltip="Hinduismo"/>
              </a:rPr>
              <a:t>hinduismo</a:t>
            </a:r>
            <a:r>
              <a:rPr lang="es-ES" sz="3600" dirty="0"/>
              <a:t>, </a:t>
            </a:r>
            <a:r>
              <a:rPr lang="es-ES" sz="3600" b="1" dirty="0" err="1"/>
              <a:t>Shivá</a:t>
            </a:r>
            <a:r>
              <a:rPr lang="es-ES" sz="3600" dirty="0"/>
              <a:t> (</a:t>
            </a:r>
            <a:r>
              <a:rPr lang="es-ES" sz="3600" dirty="0" err="1"/>
              <a:t>शिवः</a:t>
            </a:r>
            <a:r>
              <a:rPr lang="es-ES" sz="3600" dirty="0"/>
              <a:t> </a:t>
            </a:r>
            <a:r>
              <a:rPr lang="es-ES" sz="3600" dirty="0" err="1"/>
              <a:t>Śivá</a:t>
            </a:r>
            <a:r>
              <a:rPr lang="es-ES" sz="3600" dirty="0"/>
              <a:t>, ‘auspicioso’) es el dios destructor.</a:t>
            </a:r>
            <a:endParaRPr lang="es-EC" sz="3600" dirty="0">
              <a:solidFill>
                <a:srgbClr val="FF000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1988840"/>
            <a:ext cx="3816424"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28310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rmAutofit/>
          </a:bodyPr>
          <a:lstStyle/>
          <a:p>
            <a:r>
              <a:rPr lang="es-ES" b="1" dirty="0" smtClean="0"/>
              <a:t>El tercer ojo:</a:t>
            </a:r>
            <a:r>
              <a:rPr lang="es-ES" dirty="0" smtClean="0"/>
              <a:t> el tercer ojo de </a:t>
            </a:r>
            <a:r>
              <a:rPr lang="es-ES" dirty="0" err="1" smtClean="0"/>
              <a:t>Shivá</a:t>
            </a:r>
            <a:r>
              <a:rPr lang="es-ES" dirty="0" smtClean="0"/>
              <a:t> en su frente es el ojo de la sabiduría, conocido como </a:t>
            </a:r>
            <a:r>
              <a:rPr lang="es-ES" i="1" dirty="0" err="1" smtClean="0"/>
              <a:t>bindi</a:t>
            </a:r>
            <a:r>
              <a:rPr lang="es-ES" dirty="0" smtClean="0"/>
              <a:t>. Es el ojo que ve más allá de lo evidente. En consecuencia, a </a:t>
            </a:r>
            <a:r>
              <a:rPr lang="es-ES" dirty="0" err="1" smtClean="0"/>
              <a:t>Shivá</a:t>
            </a:r>
            <a:r>
              <a:rPr lang="es-ES" dirty="0" smtClean="0"/>
              <a:t> se lo conoce como </a:t>
            </a:r>
            <a:r>
              <a:rPr lang="es-ES" i="1" dirty="0" err="1" smtClean="0"/>
              <a:t>Tri-netri-īshwara</a:t>
            </a:r>
            <a:r>
              <a:rPr lang="es-ES" dirty="0" smtClean="0"/>
              <a:t> (‘señor de los tres ojos’). El tercer ojo de </a:t>
            </a:r>
            <a:r>
              <a:rPr lang="es-ES" dirty="0" err="1" smtClean="0"/>
              <a:t>Shivá</a:t>
            </a:r>
            <a:r>
              <a:rPr lang="es-ES" dirty="0" smtClean="0"/>
              <a:t> es comúnmente asociado con su energía salvaje que destruye a los malhechores y los pecados.</a:t>
            </a:r>
          </a:p>
          <a:p>
            <a:pPr marL="0" indent="0">
              <a:buNone/>
            </a:pPr>
            <a:endParaRPr lang="es-EC" dirty="0"/>
          </a:p>
        </p:txBody>
      </p:sp>
    </p:spTree>
    <p:extLst>
      <p:ext uri="{BB962C8B-B14F-4D97-AF65-F5344CB8AC3E}">
        <p14:creationId xmlns:p14="http://schemas.microsoft.com/office/powerpoint/2010/main" val="34999287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7787208" cy="5649491"/>
          </a:xfrm>
        </p:spPr>
        <p:txBody>
          <a:bodyPr>
            <a:normAutofit fontScale="92500" lnSpcReduction="20000"/>
          </a:bodyPr>
          <a:lstStyle/>
          <a:p>
            <a:r>
              <a:rPr lang="es-ES" b="1" dirty="0" smtClean="0"/>
              <a:t>El collar de la cobra:</a:t>
            </a:r>
            <a:r>
              <a:rPr lang="es-ES" dirty="0" smtClean="0"/>
              <a:t> el dios </a:t>
            </a:r>
            <a:r>
              <a:rPr lang="es-ES" dirty="0" err="1" smtClean="0"/>
              <a:t>Shivá</a:t>
            </a:r>
            <a:r>
              <a:rPr lang="es-ES" dirty="0" smtClean="0"/>
              <a:t> está más allá de los poderes de la muerte. Ingirió el veneno </a:t>
            </a:r>
            <a:r>
              <a:rPr lang="es-ES" i="1" dirty="0" err="1" smtClean="0"/>
              <a:t>kalketu</a:t>
            </a:r>
            <a:r>
              <a:rPr lang="es-ES" dirty="0" smtClean="0"/>
              <a:t> para el bienestar del universo. Para no ser herido por este veneno, se dice que su consorte </a:t>
            </a:r>
            <a:r>
              <a:rPr lang="es-ES" dirty="0" err="1" smtClean="0"/>
              <a:t>Parvati</a:t>
            </a:r>
            <a:r>
              <a:rPr lang="es-ES" dirty="0" smtClean="0"/>
              <a:t> ató una </a:t>
            </a:r>
            <a:r>
              <a:rPr lang="es-ES" dirty="0" smtClean="0">
                <a:hlinkClick r:id="rId2" tooltip="Cobra"/>
              </a:rPr>
              <a:t>cobra</a:t>
            </a:r>
            <a:r>
              <a:rPr lang="es-ES" dirty="0" smtClean="0"/>
              <a:t> a su cuello. Esto retuvo el veneno en su garganta y, por consiguiente, la tornó azul. De ahí su nombre </a:t>
            </a:r>
            <a:r>
              <a:rPr lang="es-ES" i="1" dirty="0" err="1" smtClean="0"/>
              <a:t>Nīla-kantha</a:t>
            </a:r>
            <a:r>
              <a:rPr lang="es-ES" dirty="0" smtClean="0"/>
              <a:t> (‘garganta azul’). La peligrosa cobra representa a la muerte, que </a:t>
            </a:r>
            <a:r>
              <a:rPr lang="es-ES" dirty="0" err="1" smtClean="0"/>
              <a:t>Shivá</a:t>
            </a:r>
            <a:r>
              <a:rPr lang="es-ES" dirty="0" smtClean="0"/>
              <a:t> ha conquistado completamente. </a:t>
            </a:r>
            <a:r>
              <a:rPr lang="es-ES" dirty="0" err="1" smtClean="0"/>
              <a:t>Shivá</a:t>
            </a:r>
            <a:r>
              <a:rPr lang="es-ES" dirty="0" smtClean="0"/>
              <a:t> también es conocido como </a:t>
            </a:r>
            <a:r>
              <a:rPr lang="es-ES" i="1" dirty="0" err="1" smtClean="0"/>
              <a:t>Nageśwara</a:t>
            </a:r>
            <a:r>
              <a:rPr lang="es-ES" dirty="0" smtClean="0"/>
              <a:t> (‘señor de las serpientes’). Las cobras alrededor </a:t>
            </a:r>
            <a:r>
              <a:rPr lang="es-ES" dirty="0" smtClean="0"/>
              <a:t>de                 </a:t>
            </a:r>
            <a:r>
              <a:rPr lang="es-ES" dirty="0" smtClean="0"/>
              <a:t>su cuello también representan la </a:t>
            </a:r>
            <a:r>
              <a:rPr lang="es-ES" dirty="0" smtClean="0"/>
              <a:t>              energía </a:t>
            </a:r>
            <a:r>
              <a:rPr lang="es-ES" dirty="0" smtClean="0"/>
              <a:t>dormida y yaciente, </a:t>
            </a:r>
            <a:r>
              <a:rPr lang="es-ES" dirty="0" smtClean="0"/>
              <a:t>                 </a:t>
            </a:r>
            <a:r>
              <a:rPr lang="es-ES" i="1" dirty="0" err="1" smtClean="0">
                <a:hlinkClick r:id="rId3" tooltip="Kundalinī"/>
              </a:rPr>
              <a:t>Kundalinī</a:t>
            </a:r>
            <a:r>
              <a:rPr lang="es-ES" dirty="0" smtClean="0"/>
              <a:t>.</a:t>
            </a:r>
          </a:p>
          <a:p>
            <a:endParaRPr lang="es-EC"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4424363"/>
            <a:ext cx="1924050"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22354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85000" lnSpcReduction="20000"/>
          </a:bodyPr>
          <a:lstStyle/>
          <a:p>
            <a:r>
              <a:rPr lang="es-ES" b="1" dirty="0" smtClean="0"/>
              <a:t>Media luna:</a:t>
            </a:r>
            <a:r>
              <a:rPr lang="es-ES" dirty="0" smtClean="0"/>
              <a:t> </a:t>
            </a:r>
            <a:r>
              <a:rPr lang="es-ES" dirty="0" err="1" smtClean="0"/>
              <a:t>Shivá</a:t>
            </a:r>
            <a:r>
              <a:rPr lang="es-ES" dirty="0" smtClean="0"/>
              <a:t> lleva en su frente la luna en su quinto día </a:t>
            </a:r>
            <a:r>
              <a:rPr lang="es-ES" i="1" dirty="0" smtClean="0"/>
              <a:t>(</a:t>
            </a:r>
            <a:r>
              <a:rPr lang="es-ES" i="1" dirty="0" err="1" smtClean="0"/>
              <a:t>panchami</a:t>
            </a:r>
            <a:r>
              <a:rPr lang="es-ES" i="1" dirty="0" smtClean="0"/>
              <a:t>)</a:t>
            </a:r>
            <a:r>
              <a:rPr lang="es-ES" dirty="0" smtClean="0"/>
              <a:t>. Está ubicada cerca del tercer ojo y demuestra el poder del </a:t>
            </a:r>
            <a:r>
              <a:rPr lang="es-ES" dirty="0" smtClean="0">
                <a:hlinkClick r:id="rId2" tooltip="Soma (droga psicotrópica)"/>
              </a:rPr>
              <a:t>Soma</a:t>
            </a:r>
            <a:r>
              <a:rPr lang="es-ES" dirty="0" smtClean="0"/>
              <a:t> (la ofrenda sacrificial, que representa a la Luna). Significa que </a:t>
            </a:r>
            <a:r>
              <a:rPr lang="es-ES" dirty="0" err="1" smtClean="0"/>
              <a:t>Shivá</a:t>
            </a:r>
            <a:r>
              <a:rPr lang="es-ES" dirty="0" smtClean="0"/>
              <a:t> posee el poder de la procreación junto con el poder de la destrucción. La Luna también es una medida de tiempo, por consiguiente también representa su control sobre el tiempo. </a:t>
            </a:r>
            <a:r>
              <a:rPr lang="es-ES" dirty="0" err="1" smtClean="0"/>
              <a:t>Shivá</a:t>
            </a:r>
            <a:r>
              <a:rPr lang="es-ES" dirty="0" smtClean="0"/>
              <a:t> entonces es conocido por los nombres de </a:t>
            </a:r>
            <a:r>
              <a:rPr lang="es-ES" i="1" dirty="0" err="1" smtClean="0"/>
              <a:t>Somasundara</a:t>
            </a:r>
            <a:r>
              <a:rPr lang="es-ES" dirty="0" smtClean="0"/>
              <a:t> (</a:t>
            </a:r>
            <a:r>
              <a:rPr lang="es-ES" i="1" dirty="0" smtClean="0"/>
              <a:t>Soma</a:t>
            </a:r>
            <a:r>
              <a:rPr lang="es-ES" dirty="0" smtClean="0"/>
              <a:t>: ‘dios de la Luna’; </a:t>
            </a:r>
            <a:r>
              <a:rPr lang="es-ES" i="1" dirty="0" err="1" smtClean="0"/>
              <a:t>súndara</a:t>
            </a:r>
            <a:r>
              <a:rPr lang="es-ES" dirty="0" smtClean="0"/>
              <a:t>: ‘hermoso’) y </a:t>
            </a:r>
            <a:r>
              <a:rPr lang="es-ES" dirty="0" err="1" smtClean="0"/>
              <a:t>Chandrashekara</a:t>
            </a:r>
            <a:r>
              <a:rPr lang="es-ES" dirty="0" smtClean="0"/>
              <a:t> (</a:t>
            </a:r>
            <a:r>
              <a:rPr lang="es-ES" i="1" dirty="0" err="1" smtClean="0"/>
              <a:t>chandra</a:t>
            </a:r>
            <a:r>
              <a:rPr lang="es-ES" dirty="0" smtClean="0"/>
              <a:t>: ‘luna’; </a:t>
            </a:r>
            <a:r>
              <a:rPr lang="es-ES" i="1" dirty="0" err="1" smtClean="0"/>
              <a:t>śekhara</a:t>
            </a:r>
            <a:r>
              <a:rPr lang="es-ES" dirty="0" smtClean="0"/>
              <a:t>: ‘corona’). Refiere también al símbolo de su montura, un toro.</a:t>
            </a:r>
            <a:endParaRPr lang="es-EC" dirty="0"/>
          </a:p>
        </p:txBody>
      </p:sp>
    </p:spTree>
    <p:extLst>
      <p:ext uri="{BB962C8B-B14F-4D97-AF65-F5344CB8AC3E}">
        <p14:creationId xmlns:p14="http://schemas.microsoft.com/office/powerpoint/2010/main" val="27337841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b="1" dirty="0" smtClean="0"/>
              <a:t>Cabello enmarañado </a:t>
            </a:r>
            <a:r>
              <a:rPr lang="es-ES" b="1" i="1" dirty="0" smtClean="0"/>
              <a:t>(jata)</a:t>
            </a:r>
            <a:r>
              <a:rPr lang="es-ES" b="1" dirty="0" smtClean="0"/>
              <a:t>:</a:t>
            </a:r>
            <a:r>
              <a:rPr lang="es-ES" dirty="0" smtClean="0"/>
              <a:t> el ondeo de su cabello lo representa como el dios del viento, o </a:t>
            </a:r>
            <a:r>
              <a:rPr lang="es-ES" i="1" dirty="0" err="1" smtClean="0">
                <a:hlinkClick r:id="rId2" tooltip="Vāyu"/>
              </a:rPr>
              <a:t>Vaiú</a:t>
            </a:r>
            <a:r>
              <a:rPr lang="es-ES" dirty="0" smtClean="0"/>
              <a:t>, que es la forma sutil de aliento presente en todas las formas vivientes. Por consiguiente, es </a:t>
            </a:r>
            <a:r>
              <a:rPr lang="es-ES" dirty="0" err="1" smtClean="0"/>
              <a:t>Shivá</a:t>
            </a:r>
            <a:r>
              <a:rPr lang="es-ES" dirty="0" smtClean="0"/>
              <a:t> como la línea vital de todos los seres vivos. Él es </a:t>
            </a:r>
            <a:r>
              <a:rPr lang="es-ES" dirty="0" err="1" smtClean="0">
                <a:hlinkClick r:id="rId3" tooltip="Pashupatinath"/>
              </a:rPr>
              <a:t>Pashupatinath</a:t>
            </a:r>
            <a:r>
              <a:rPr lang="es-ES" dirty="0" smtClean="0"/>
              <a:t>.</a:t>
            </a:r>
            <a:endParaRPr lang="es-EC" dirty="0"/>
          </a:p>
        </p:txBody>
      </p:sp>
    </p:spTree>
    <p:extLst>
      <p:ext uri="{BB962C8B-B14F-4D97-AF65-F5344CB8AC3E}">
        <p14:creationId xmlns:p14="http://schemas.microsoft.com/office/powerpoint/2010/main" val="4543884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R" b="1" i="1" dirty="0" smtClean="0">
                <a:solidFill>
                  <a:srgbClr val="FF0000"/>
                </a:solidFill>
              </a:rPr>
              <a:t>Religión</a:t>
            </a:r>
            <a:endParaRPr lang="es-EC" dirty="0">
              <a:solidFill>
                <a:srgbClr val="FF0000"/>
              </a:solidFill>
            </a:endParaRPr>
          </a:p>
        </p:txBody>
      </p:sp>
      <p:sp>
        <p:nvSpPr>
          <p:cNvPr id="3" name="2 Marcador de contenido"/>
          <p:cNvSpPr>
            <a:spLocks noGrp="1"/>
          </p:cNvSpPr>
          <p:nvPr>
            <p:ph idx="1"/>
          </p:nvPr>
        </p:nvSpPr>
        <p:spPr/>
        <p:txBody>
          <a:bodyPr>
            <a:normAutofit/>
          </a:bodyPr>
          <a:lstStyle/>
          <a:p>
            <a:r>
              <a:rPr lang="es-PR" sz="4000" dirty="0" smtClean="0"/>
              <a:t>Los grandes grupos religiosos de la India son el hinduismo (83%), el islam (11%), el cristianismo y los </a:t>
            </a:r>
            <a:r>
              <a:rPr lang="es-PR" sz="4000" dirty="0" err="1" smtClean="0"/>
              <a:t>siks</a:t>
            </a:r>
            <a:r>
              <a:rPr lang="es-PR" sz="4000" dirty="0" smtClean="0"/>
              <a:t> (2% cada uno). Otras importantes minorías religiosas son budismo, jainismo y parsis. </a:t>
            </a:r>
            <a:endParaRPr lang="es-EC" sz="4000" dirty="0"/>
          </a:p>
        </p:txBody>
      </p:sp>
    </p:spTree>
    <p:extLst>
      <p:ext uri="{BB962C8B-B14F-4D97-AF65-F5344CB8AC3E}">
        <p14:creationId xmlns:p14="http://schemas.microsoft.com/office/powerpoint/2010/main" val="9278309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289451"/>
          </a:xfrm>
        </p:spPr>
        <p:txBody>
          <a:bodyPr>
            <a:normAutofit fontScale="85000" lnSpcReduction="10000"/>
          </a:bodyPr>
          <a:lstStyle/>
          <a:p>
            <a:r>
              <a:rPr lang="es-ES" b="1" dirty="0" smtClean="0"/>
              <a:t>El tambor:</a:t>
            </a:r>
            <a:r>
              <a:rPr lang="es-ES" dirty="0" smtClean="0"/>
              <a:t> el sonido del </a:t>
            </a:r>
            <a:r>
              <a:rPr lang="es-ES" i="1" dirty="0" err="1" smtClean="0">
                <a:hlinkClick r:id="rId2" tooltip="Damaru"/>
              </a:rPr>
              <a:t>damaru</a:t>
            </a:r>
            <a:r>
              <a:rPr lang="es-ES" dirty="0" smtClean="0"/>
              <a:t> en la mano de </a:t>
            </a:r>
            <a:r>
              <a:rPr lang="es-ES" dirty="0" err="1" smtClean="0"/>
              <a:t>Shivá</a:t>
            </a:r>
            <a:r>
              <a:rPr lang="es-ES" dirty="0" smtClean="0"/>
              <a:t> es el origen de la palabra universal que da origen a todo lenguaje y expresión.</a:t>
            </a:r>
          </a:p>
          <a:p>
            <a:r>
              <a:rPr lang="es-ES" b="1" dirty="0" err="1" smtClean="0"/>
              <a:t>Vibhuti</a:t>
            </a:r>
            <a:r>
              <a:rPr lang="es-ES" b="1" dirty="0" smtClean="0"/>
              <a:t>:</a:t>
            </a:r>
            <a:r>
              <a:rPr lang="es-ES" dirty="0" smtClean="0"/>
              <a:t> se trata de las tres líneas de ceniza dibujadas en la frente y representa la esencia de nuestro ser, que permanece aún después de los </a:t>
            </a:r>
            <a:r>
              <a:rPr lang="es-ES" i="1" dirty="0" smtClean="0"/>
              <a:t>malas</a:t>
            </a:r>
            <a:r>
              <a:rPr lang="es-ES" dirty="0" smtClean="0"/>
              <a:t> (impurezas de la ignorancia, el ego y la acción) y </a:t>
            </a:r>
            <a:r>
              <a:rPr lang="es-ES" i="1" dirty="0" err="1" smtClean="0"/>
              <a:t>vasanas</a:t>
            </a:r>
            <a:r>
              <a:rPr lang="es-ES" dirty="0" smtClean="0"/>
              <a:t> (gustos y disgustos, apego al cuerpo, al mundo, a la fama, los entretenimientos mundanos, etc.) han sido quemadas en el fuego del conocimiento. El </a:t>
            </a:r>
            <a:r>
              <a:rPr lang="es-ES" i="1" dirty="0" err="1" smtClean="0"/>
              <a:t>vibhuti</a:t>
            </a:r>
            <a:r>
              <a:rPr lang="es-ES" dirty="0" smtClean="0"/>
              <a:t> es reverenciado como la forma de </a:t>
            </a:r>
            <a:r>
              <a:rPr lang="es-ES" dirty="0" err="1" smtClean="0"/>
              <a:t>Shivá</a:t>
            </a:r>
            <a:r>
              <a:rPr lang="es-ES" dirty="0" smtClean="0"/>
              <a:t> y simboliza la inmortalidad del alma y la gloria manifiesta del dios.</a:t>
            </a:r>
          </a:p>
          <a:p>
            <a:endParaRPr lang="es-EC" dirty="0"/>
          </a:p>
        </p:txBody>
      </p:sp>
    </p:spTree>
    <p:extLst>
      <p:ext uri="{BB962C8B-B14F-4D97-AF65-F5344CB8AC3E}">
        <p14:creationId xmlns:p14="http://schemas.microsoft.com/office/powerpoint/2010/main" val="17900055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196752"/>
            <a:ext cx="8229600" cy="4525963"/>
          </a:xfrm>
        </p:spPr>
        <p:txBody>
          <a:bodyPr>
            <a:normAutofit fontScale="92500" lnSpcReduction="20000"/>
          </a:bodyPr>
          <a:lstStyle/>
          <a:p>
            <a:r>
              <a:rPr lang="es-ES" b="1" dirty="0" smtClean="0"/>
              <a:t>Ceniza:</a:t>
            </a:r>
            <a:r>
              <a:rPr lang="es-ES" dirty="0" smtClean="0"/>
              <a:t> </a:t>
            </a:r>
            <a:r>
              <a:rPr lang="es-ES" dirty="0" err="1" smtClean="0"/>
              <a:t>Shivá</a:t>
            </a:r>
            <a:r>
              <a:rPr lang="es-ES" dirty="0" smtClean="0"/>
              <a:t> cubre su cuerpo con </a:t>
            </a:r>
            <a:r>
              <a:rPr lang="es-ES" i="1" dirty="0" err="1" smtClean="0"/>
              <a:t>bhasma</a:t>
            </a:r>
            <a:r>
              <a:rPr lang="es-ES" dirty="0" smtClean="0"/>
              <a:t> (ceniza de </a:t>
            </a:r>
            <a:r>
              <a:rPr lang="es-ES" dirty="0" smtClean="0">
                <a:hlinkClick r:id="rId2" tooltip="Crematorio"/>
              </a:rPr>
              <a:t>crematorio</a:t>
            </a:r>
            <a:r>
              <a:rPr lang="es-ES" dirty="0" smtClean="0"/>
              <a:t>) que señala la filosofía de la vida y la muerte y el hecho de que la muerte es la realidad última de la vida.</a:t>
            </a:r>
          </a:p>
          <a:p>
            <a:r>
              <a:rPr lang="es-ES" b="1" dirty="0" smtClean="0"/>
              <a:t>Piel de tigre:</a:t>
            </a:r>
            <a:r>
              <a:rPr lang="es-ES" dirty="0" smtClean="0"/>
              <a:t> el </a:t>
            </a:r>
            <a:r>
              <a:rPr lang="es-ES" dirty="0" smtClean="0">
                <a:hlinkClick r:id="rId3" tooltip="Panthera tigris"/>
              </a:rPr>
              <a:t>tigre</a:t>
            </a:r>
            <a:r>
              <a:rPr lang="es-ES" dirty="0" smtClean="0"/>
              <a:t> es el vehículo de </a:t>
            </a:r>
            <a:r>
              <a:rPr lang="es-ES" dirty="0" err="1" smtClean="0">
                <a:hlinkClick r:id="rId4" tooltip="Śakti"/>
              </a:rPr>
              <a:t>Shaktí</a:t>
            </a:r>
            <a:r>
              <a:rPr lang="es-ES" dirty="0" smtClean="0"/>
              <a:t>, la diosa del poder y la fuerza. </a:t>
            </a:r>
            <a:r>
              <a:rPr lang="es-ES" dirty="0" err="1" smtClean="0"/>
              <a:t>Shivá</a:t>
            </a:r>
            <a:r>
              <a:rPr lang="es-ES" dirty="0" smtClean="0"/>
              <a:t> está más allá y por encima de cualquier tipo de fuerza. Es el señor de </a:t>
            </a:r>
            <a:r>
              <a:rPr lang="es-ES" dirty="0" err="1" smtClean="0"/>
              <a:t>Śakti</a:t>
            </a:r>
            <a:r>
              <a:rPr lang="es-ES" dirty="0" smtClean="0"/>
              <a:t>. La piel de tigre simboliza la victoria sobre toda fuerza. Sentado sobre la misma, </a:t>
            </a:r>
            <a:r>
              <a:rPr lang="es-ES" dirty="0" err="1" smtClean="0"/>
              <a:t>Shivá</a:t>
            </a:r>
            <a:r>
              <a:rPr lang="es-ES" dirty="0" smtClean="0"/>
              <a:t> enseña que ha conquistado el deseo.</a:t>
            </a:r>
          </a:p>
          <a:p>
            <a:endParaRPr lang="es-EC" dirty="0"/>
          </a:p>
        </p:txBody>
      </p:sp>
    </p:spTree>
    <p:extLst>
      <p:ext uri="{BB962C8B-B14F-4D97-AF65-F5344CB8AC3E}">
        <p14:creationId xmlns:p14="http://schemas.microsoft.com/office/powerpoint/2010/main" val="10859136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b="1" dirty="0" smtClean="0"/>
              <a:t>El elefante y la piel del venado:</a:t>
            </a:r>
            <a:r>
              <a:rPr lang="es-ES" dirty="0" smtClean="0"/>
              <a:t> </a:t>
            </a:r>
            <a:r>
              <a:rPr lang="es-ES" dirty="0" err="1" smtClean="0"/>
              <a:t>Shivá</a:t>
            </a:r>
            <a:r>
              <a:rPr lang="es-ES" dirty="0" smtClean="0"/>
              <a:t> también viste con la piel de un elefante. Los elefantes simbolizan el orgullo. Vestir su piel simboliza la conquista del orgullo. Similarmente, el venado simboliza el saltar de la mente, su parpadeo. Vistiendo la piel del venado simboliza que ha controlado la mente a la perfección.</a:t>
            </a:r>
            <a:endParaRPr lang="es-EC" dirty="0"/>
          </a:p>
        </p:txBody>
      </p:sp>
    </p:spTree>
    <p:extLst>
      <p:ext uri="{BB962C8B-B14F-4D97-AF65-F5344CB8AC3E}">
        <p14:creationId xmlns:p14="http://schemas.microsoft.com/office/powerpoint/2010/main" val="23419450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b="1" dirty="0" smtClean="0">
                <a:solidFill>
                  <a:srgbClr val="FF0000"/>
                </a:solidFill>
              </a:rPr>
              <a:t>GANGES</a:t>
            </a:r>
            <a:endParaRPr lang="es-EC" b="1" dirty="0">
              <a:solidFill>
                <a:srgbClr val="FF0000"/>
              </a:solidFill>
            </a:endParaRPr>
          </a:p>
        </p:txBody>
      </p:sp>
      <p:sp>
        <p:nvSpPr>
          <p:cNvPr id="3" name="2 Marcador de contenido"/>
          <p:cNvSpPr>
            <a:spLocks noGrp="1"/>
          </p:cNvSpPr>
          <p:nvPr>
            <p:ph idx="1"/>
          </p:nvPr>
        </p:nvSpPr>
        <p:spPr/>
        <p:txBody>
          <a:bodyPr>
            <a:normAutofit fontScale="92500" lnSpcReduction="10000"/>
          </a:bodyPr>
          <a:lstStyle/>
          <a:p>
            <a:r>
              <a:rPr lang="es-ES" b="1" dirty="0" smtClean="0"/>
              <a:t>El </a:t>
            </a:r>
            <a:r>
              <a:rPr lang="es-ES" b="1" dirty="0" smtClean="0">
                <a:hlinkClick r:id="rId2" tooltip="Río Ganges"/>
              </a:rPr>
              <a:t>río Ganges</a:t>
            </a:r>
            <a:r>
              <a:rPr lang="es-ES" b="1" dirty="0" smtClean="0"/>
              <a:t>:</a:t>
            </a:r>
            <a:r>
              <a:rPr lang="es-ES" dirty="0" smtClean="0"/>
              <a:t> el sagrado río fluye desde el cabello de </a:t>
            </a:r>
            <a:r>
              <a:rPr lang="es-ES" dirty="0" err="1" smtClean="0"/>
              <a:t>Shivá</a:t>
            </a:r>
            <a:r>
              <a:rPr lang="es-ES" dirty="0" smtClean="0"/>
              <a:t>. El rey </a:t>
            </a:r>
            <a:r>
              <a:rPr lang="es-ES" dirty="0" err="1" smtClean="0">
                <a:hlinkClick r:id="rId3" tooltip="Bagiratha"/>
              </a:rPr>
              <a:t>BhaguiRatha</a:t>
            </a:r>
            <a:r>
              <a:rPr lang="es-ES" dirty="0" smtClean="0"/>
              <a:t> pidió a la madre Ganga que descendiera en este planeta para que purificara sus pecados y los de los humanos. El dios </a:t>
            </a:r>
            <a:r>
              <a:rPr lang="es-ES" dirty="0" err="1" smtClean="0"/>
              <a:t>Shivá</a:t>
            </a:r>
            <a:r>
              <a:rPr lang="es-ES" dirty="0" smtClean="0"/>
              <a:t> ofreció su enmarañado cabello para detener su caída desde los planetas celestiales. El flujo del agua es uno de los cinco elementos que componen el universo y desde el cual la Tierra nace. El Ganges también representa fertilidad y el aspecto creativo de </a:t>
            </a:r>
            <a:r>
              <a:rPr lang="es-ES" dirty="0" err="1" smtClean="0"/>
              <a:t>Rudra</a:t>
            </a:r>
            <a:r>
              <a:rPr lang="es-ES" dirty="0" smtClean="0"/>
              <a:t>.</a:t>
            </a:r>
            <a:endParaRPr lang="es-EC" dirty="0"/>
          </a:p>
        </p:txBody>
      </p:sp>
    </p:spTree>
    <p:extLst>
      <p:ext uri="{BB962C8B-B14F-4D97-AF65-F5344CB8AC3E}">
        <p14:creationId xmlns:p14="http://schemas.microsoft.com/office/powerpoint/2010/main" val="16688586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MSERUUEhQWFRUWGRgYGBgYGRkbGRcfGxgaHR0gIBwcHSYfHBwjGxgaHy8gIycpLSwsGB4xNTAqNSYrLCkBCQoKDgwOGg8PGiwkHyUsLSksLDAsLCwtKi8sLCwsLCwpLCwsLCwsKSwsLCwsLCwsLCwsLCwpLCksLCwpLCwsKf/AABEIALcBFAMBIgACEQEDEQH/xAAcAAACAgMBAQAAAAAAAAAAAAAEBQMGAAECBwj/xAA/EAACAQIEAwYDBgUDBAIDAAABAhEDIQAEEjEFQVEGEyJhcYEykaEUQrHB0fAVI1Ji8QeC4TNykrIkojRTc//EABoBAAMBAQEBAAAAAAAAAAAAAAIDBAEFAAb/xAAuEQACAgICAQMDAgUFAAAAAAAAAQIRAyESMQQTIkFRYYGR0QVxobHBIzIz4fD/2gAMAwEAAhEDEQA/APSsy7BSUXURHh6ibx5xtil9vs0tVMsUMqxqG1tgm/PebHocXecUz/UBAGy8ACTWJgC5IST54dLongtpHPHMsP4YKjXPd0Qo5LLrqPqRbD/sf/8AiJ6t+OEPGKk8GBMXWgBytrX8d/lh/wBkhGUp+eo//Y4GMUmqDa9r/mOwcbBxHONzhoiyQHG5xGDjoHGnjucdA4jnGwcYeJQcbBxGDjGrARqIE7SQJ9J3x40mBxgOOQcbx406xmNThZxrjyZbRqR3ZyQFQCYEam8RAgSPPxDHmzy2NJxk4hyuZWoodDIYAjEs48tmm5xosBuQOWAuNcYp5Wg9eqSEQSYuTJAAA5kkgD1x51xn/UmhmVyxWi57ur3ro5AMItgGUkGdR91gi84xukeStnqc4ycQZXNrVRaiHUjqHU9QwkH3BxLONMNk41OE3He1uVyZQZiqEL7CCxj+ohQSFm04OrcSpKiu1SmqNGlmdQrSJEEmDIvbHj1hROOS2ONY6z6frgfN8QSkAajBAxgFiAJ0s1ybCyn6Y8eCSca1dMLc32gy1Ol3zVqegzpbWsNECxmLEiekjHfDuKCrBBUhgCukyCCNwQYIjnhM88ISUX2wlBtWHxjIwFxnjNLK0WrV20osSdySdgBzYnlhT2W7e5bPllol1qKNRRwASsgahBIIkgG8iRbDTB8tNUMiwY+L1J3+Z+uF/BYahH9T1yTzANap8iRt/wAYYyHsCCJhrgx1B845HrihcM/1FyOVo93UZjUDOWVKcwS7GCTCyBHPY4w0vuXohFCrsBAx2TgLhHF6eZopWonUj7WgiDBBHIg2jFX4t2uqjOrTo1KfdIQKgNMszkSXhvugAQCJv5HGNpdmxi5OkXPGYioV9Sqw2YA/MYzGqmY9EVSqFEsQo6kwPrildu8zqfLwPCO9hpBDeFJi822vip9pK+YGZqNTqO01n+NpUhT4IXZRpMWAwxXi4qhBXiaWrSvIhtMmBc7bD5YVLIuh0MTXuYbxfidP+EpTDA1P5MqJt4pvaLCMWvsY3/wcv/8AyT6ifzx45n61YZllPhpMSqk+GkF5XI8geoOPXew9acnRUlCVRV8DhwwUASGFpttywUXtWZkVJ0P1rKSQCCRuARI9RuMJqnbTLLVamzMuklWcjwAgwbzNjaYx5nw2pSo8XNXvNAXMVe8YfCVLOD/tJPP15Ysb8Ko1eJV92pT/ADEJGlqjDxaYuF3Pr5EYO3LURahFf7mejA45rZlUGp2CjqxAH1xT+N9r/wCH6S476kQAolFqIRpUgzGqNSXCkw14iTW+O9sKGar0qi63pin8LK3gbUdWwIO6+ITy6Yyc+Ks9DC5SUT0Ne1uULFRWUkMFtMSTG8QRPMGMOA1457xz+XTHjGQIRKlMqrOJdYjVBkqCQJNwN+R8sVpeHZivVOZ71Szklqjvo06pgaidiuwGwtgIZb7G5MCj138n0djzntt2dOdzRcM6rTpqlNgVILAliQJn78cvh54qHCONLkQUeu7ahpARmKAFgdQGrTfSBME28zhjS7d1QsHLuVB0rUEgNBhT4l0wR54k8jPntLDG/u/8DsODGt5Jfj9z1rhHElrUlbZtI1pqDMh2IMeYN4vjM5x2jT7zVUXVTRnZJGoBVLG3WBjyL/TriJy+aNerWU0zTqGsS0wLEEwSZ16RG/ithHxHjFKq9fuheo1SGl7h5/rAIN4/zivm6Qj0vc1+h6X2Z/1WXNZlaJolNZIDatUbxIjyucU3th2izNfONeFoPUpqoAhIfSZBuxIAmfkBit9lOMvlK61UQOUvBmLgreI6nnhhxZK1Su+YAgVHLlJJKliSRfkNweY6bD05G48aux+/+oq/ZVyo7xHDLrawVhpMrIYFQW0+0j1sdbN1UylGqc3XD1SO6pArpKzabF46eI3KjFAPC1rK7FAXjwiSutgPCCeXSbcpw24BnaisjVqLHuGUUgisUWFAAYjUyww1S0jba+FOSSsojhbdfktX+orFsgiVapUppd9Q/wCsyiNKmR8LMSTf4QfPFF4FkkfR4dWl1Z9JLMVDeMAELfSLAG84F7dcYfMZhhcJTA0U/wCgFQWi2+uZ9R0wBwLjgy7qSSAOYv8ACxI29feMPlC4ppk6bi3FpWeocR/1Bq16dUUE7oGNFQNcCRqltkbewvG18IuzWXz1ZjmV1azdS9SC9/7jJAAtMA2wTwt0zYFYygYAwySHYH4yJIAYASOe8dWnGeIfZaIqU1kMwVFGwqEWX/tIAYeVrbYXyT03sKKfaRRO23FmzedLV8vUy701FMiSWIDFlMERJVrRIMzJx32noVqoy1MSooUtASoyakvsxpkjUYG4UgWItiw8X4AzZIVFacwqs9Rv/wBgLFmk8yoJjyWOmKz2Tq02qF6zLoQSFYjxtyEcwBJj064Nqd0aowUbexlR/wBVsxk6FPKJQp95RUKXdy4I3EKsRYiPEYjbpJ2o7d/bclQfSEdKjd4o+GwQCLyQdU8yL9Jxdc3l6PEsgwpKBWX/AKbOqAg22IJhWBK22mYMY8e4jTECmlLQdbqVF4IMQSAAfiAnywLmr42Csde6tkmcyy1R3hZhTtyHh1Na08zBB56ceg/6b13XJjRLBWqCmxG95gTy1lxgLh3ZxGygoN4ldRJuJJ5zz5QeQ04bdkuFJlgzU1063e8DbUYFgIEbAQPK+OF5nlxljaj2notxYrfXYz7b5bL5/IJ/8hUVmWrSceJXKqwiBcrDMD09ox5xw6m2Tp/aKUI6lWYAm66lJQncqYE+gx6VxbhaV1dVWKy0ai0iCQvjJtpHh8R+9E3N8eXHin85qZErIUgjqokEepIxdh86OeNw+O0BHxuNqXz0ehdkO1WWr5kMjGlrkaSRpL/0SOYklesCNiMeX8cWklQWLa1WowjZiCDEHawPufXDnhPDKdDNJVGqA/wA2MeITzNwDGGNHsplnrtUqlmmISYUQALxdjbrF9sUerGrsX6LhKmhvwXh9bhmQztalW7ykaS1MuI2ZkB7zTJ0RqWVP9AJx5JS4lVRi9OrUDi+rWZPrJvi+9p+21LK0amTyniYgI5aWSmF+6NU6jcrFwPOIx58M+SIcAiAuwEgHrG/mcN5Wk0hXGpPZ7V2d7eU1y1IVWQOESRcRKg7crk+0Y1jxn+KMSWLXJk2/S2Mxqb+pr430X3MZsJTB5Tfz/c4Hr1dcMBEfeKknrsCeR+8uI62dQCWjSBz97eu2BaedUgkSBNgIIA6bg+fkJ6YicZNWjpOcE6YBxAanRmJZQblySADzjyvYDDbgHEalNMxQy5gVQpGjcMYV1Um4DCL7i/XGU8uioKlU6tQ8CLeZ2nrPT/GAk4e+XPfRpvJH75gnlsARyOHRtJE0uMm18EvZ/hgGcpU61K4MtpJuAhb5bSLdPPHoOTojU7OgUM2rSsQDAXcQdt4t64pmQ4mK1clgJCyBFplVF/QDfpiw5WqikeEKeRACz7jn5Y6Pjbjb7IfIdSSQV2u7LjOU0alURTSJcqwlWEDUJk6TpXYgg22icU3PoDSUUvBoLRciZgENp3+EHFy4zxZVy9QmdRAUDmdVjfmInHmg48hBVjE7kDbly32xP5C92h+F62x/wARztSllRUUDvJADRMSYmNueKWnEnazMTebk2JO/rJJxZDnWdFpq8hgeUEgcr+n1xPw7ulYNUCmlHerJJLFAfASboSZBU2uImcBCE4RWgMubHOUt1QOlBWVqOY+EMQrC7UjsSvUalIK7HyIBEnF8hVo6KQDMlJajNGpwAsA1DAsviBB5Ty2xY8llErrWGYVVRgW70KA6VCtNhpO8S5JUzOAsvmqv2soQWWtlqZqwYAOkqWB3Esto5gYPJB8k/oIwZ1OL+rE/Cezpr5fMOrFQzFaYAtUKsHgEmBdGA6sPLFdzmSakA0mJi8BlIvBAJ9jj0mhx6igGW7uoylVQkhAFMSDY3OoapAG5x5lx3M68xVIJK95UK+ms4F22P0ojPhnG1DiESnq0gsNZsOZBJJve0bkRh/xXMr3qLRUsCB3lVQTr6XvsLAf3HFAU4svZTPUw/8AONRYFmSCVs3I7+xB/LHBcrQccz4uLHlSowZVUEQTqLA3Mbfvpjijlq4rCrQeolSnpNOFYoNYEgwDIZmIYdIBtGHND7F3RKVKlSsSoBNPu0WW5yxJjex5c8Le4ShWAeq0bkwAvxAwBqm1x/tG2FqLTaQ31IySckc9vqC1qdLO0kCMYFYDdWaB76XDLP8AentWMlRpaQagJaRYkQbj3vtBHPF4p8UyVZXoS6o6tT7yIQF+Zm4OoBpIMRfFTr9mUpVij1A8FCsEA3mVdblWBAH1G9mOTSpsVSu0rLtwfiiuqqpCqxjVvBNgY6Dp0HlhhQzFRXq061lRqepdt0I7xTMEaiCOseuPP8hX7isF+6SGUG9wZUj3xdK/HaeZpIVMVE/qQDUu7LMmDYEbXBF5jCY0pWPkrjoh7Q5qtSyNRqZAU01RpBmCVRoiwsQZPInFT7O8HD0wzTDMRGwIEDffebeQx6Pkv+jU1AEQUg7EfeB9Rb0JxRhXajUbL0KIYU27sEkyb7XtJ3+dsV5V8kuIf9jsw+XzD5drjSGSwIcTNpPSZ3+E4qWZ4bW/ilVKp0l3eoxWdGnXMeQ0yvkWA64sPDXqtnEzD6TTprFGCCFDoCTI6gkjleeWEnHePlc05nUtQs58jYiLxtAjHOfPfFbosklSk+i68MzeqPFHiNpiINuYsBhhwJyaaoN9KNHWwNvP9CMJcnlwtJSCC8DVcRJF/qcNOBZlHWm4MMgUEew+hGPnMy9rKoyVklTP91mGUnSWRWvaJcz6QVY++EfFuEUafEKmpQRXPfKTsNW43/rD+xGGPbJkUI63Ja0i48NwflM+eE5zAr0QzE6kYhSJOkEi15JAPXaTij+HTWOSm+npmeQ01a7GXFaapRaEUNqEHSJG/lO0i287YVcDzgclrRqMknYT15WjEXEeJFsvceIFZ9gRtPUj6Yq2azZXJneajtHUjUT+A+ox3pxuWiTlqxDnizu7wfE7Gbxdibk4hy1MuYAJMWA3+WJ6TsRpIIDWvPt+WBWZka+6nb0xSiWt2yetSZDpcFSOREY1jn+L1OVsZgdhe0tmerd3lFaSzuQWJiQGEwB0C/U4H4Vn/GqBQQWAIIjcGQdz19hjfaapAAAKjaCLiFjrERHywkbMECmQb7z1I8In/bb3PXGPYStFprUBl81S7tiVctpm/dkRqA9Qbc7c98HcdrE0GG9tukiB+M4BqVxVp03BBIqKfTVKH/25dMScXbUpHIWA6sbfnhUnQ2C5MF7GDVWqLedFifvaSJA9Bf54vRywKwbz9f8AkbT6YqFAGlVpPfwFZHUbEe4ke+LvQzSfCXHkZ3HL3x0/GmnA5/kRqYj41woV8uyhtDrMG8MQpgEeYkT+OPMaeSYMVbwlTDA7jz8+o649c4nmBRV3kaQPEIJ525RuRHrjzQ5ZWTUzHvJkyLN6MDIPKCAI54V5DSeinxsEsiuugnN5HQEqUn5mwJJF7EGB8uUDrhxQz9GEPdsDIZgVAk6YsDAg7+drYSZfjvdVgxpU2AAAiQwHkxJvc7jDHOyWAkDmzATpH3o6gAWX0GNx5ElG9nP82LjJx6vQ24pxPLVdC949MhtYhTB1Kiw02toi202nbHOZq6r0impdKkgtJTxEiJPMkyeuE/H3pIkZdqkVIWpezxpZQR5OpP7EMsvW/k5dFXwJK1DYSQJFhuJJMkmRGFTTc+Tf4KsDgsfGKTfVjDLsC5MEXuYG8D9ceZViNRgyJMHrfHpdOvpUMR4jBAPKdh632xSOI8HfvH0DX4vEBuCQCbdL4xNLsNpvoUg4M4TeqB1kf/U4LyfZLN1CIosoPN4UfW/0wxbsoaVKoWYCsgDggm0DVAGm9h8U+2BeSPVhRxSfwF8Pr06ZUvqJtAXyM9D9Y3w1zXFErA92rAradPwiDJPTf6YpPD887VkFQ7t0AiSL49O4Nm2MR4V3AUiB09cLl7fcynF7/akefUuDuKfeU21hSQYsIBib+kkdGBxYafZTNvWy1dKY/wCnQeprIUsAPvKxlgyqVsLxhu3BE+3a6aCH/mOrae7VgFAGg2MtLmbeICCJBbtl9NZ6kMcw8d4ajOWI5RJhRIEQIgRGCjLViZxp8aorPGOyVX7QwoaBRBJQsSSuqCQbE2Nh5BcWzs52PpKsVG1k3MakHn978sScIyTICHqPWckEs5khQICjyF/UknnhpVzSUV1NE7DqTyAAwjJbegozpFfzoqplXSmB306IJAM61Um9jCyR6DFT4vUqmtqUMXpmmYCpIdHDAxGogqWEgH4gYtGLrntbEOee68jNjPX02xVM9mqmUr3UtRJFm8RQCY0uSCUuPCxtMWscVSnaEKIBw3iVRG7tkFpXSykgDXVceUr3jAbR5YfVuz+SzBQmmwKgQyMV1ERuplSTvsJwnynDyweqWJBeTeLGfukSDPO+5xPT4odWi/Ij33A+YInzxLLl8FK49G27S5WmTpcKUOk02Vg8rbY2iRv9MSZXthl6bBtQnSFKkgaYtB85HLHnFWqXr6ty1Sfm8/njnPma1SP63j/yOFPwMclVsX6rTPV+I8RXMU6RVkb4jCNqA+EXjnY/I4W5JijFTsdx++owi7LVAKQvfU2HubJMMPwiccyWJYpOC6KFPkrI61ZRSrISNWm0mCRqsfkJ25YqZI0qrX0TpYmLGYHmPFPL6YbcVWSGAJJ8Bjci5HyJPzOOct2aasvxoAYI1FpII8lMSdpjfHWxzuCZ5emk+T38C7uUam6eFGAEMuo6pIaPIbA4RZ3LlCJMyJ59TiwPk2omtSdYZCLCD4SBBnYiCrA4H4rlx4VNyFW//c0/hh0G+VG5Iw9Lm+xTl8wFWIvz/fpGMwdl+GSCQLSf0/LGYYSpOhp2o4n31QiIRGYSPvRa3vJ8hgLhtGk5/maVWNr3PRTvJ5zv67G8VJpOYAJs0SCLwSPcEjlf0wJVoJrgDSCAdR2hvEpgbEiBG2+D4tKjLTbDstxwNVCKsIAwUH+0SLcrgYb8Npa2Dn4VaB5n9Bisd7ogKdok85O/78sMslxR1K6fEJnTyJ8tzPphOTHYePJWqHlY+OmSAfGtvKefqBi40aIXYAHnYfXqMUnjhgWEQZ6c5xe3GzDY3+e2HeM9NAeRGoqX3f8AgqX+ovEHFCkgkKzmfLSth9Sf9uKMDYj5fv8Ae2PRO3eW1ZOoRuhVh5Q4H4E489Qhh5nC/I0zp/w18otFnz/EMtma3eLQWiNFNQBAgikqtEWg3EdBO5ONVez6WJqtew2IttNx+xhBSYagCTtyMYZfxFe7WTADb+e23XE6lJO0b5XjY2+LVluzHD6QQOKY1Iabagbkqyh/QgMHkXg+WKZxmrVpuKdNtJILggwYuAJ5XJ+eHP8AFqgo1FQ/GsG07Aj23jFcXMEOGchqiz8QkMJF/FvYR9PSlTco8n2c+PjOE3BKkv8A36jDgfGtQQVF1tqKTMGTAW3PmPfD7hXZ2WqV2WGeozIDsq2Fx1ME+kHFRolNRYsFJaYmIjb4STa3TbyOLzwPjneUIeS43JtqCjmYgtzI5wPPE+eUuGjoY8a038DPIqxWed/Qx5ekH38sS5vhFMnvCJL6ASeSizxJgSkifXkcRcKrQo6j8v1BOO+KcTUxRW83adoII0xzkH64gjyc1Q2VJHk+VyjioHRS667MBIOlo5SPyvi3cG7mBFGmGRiwOmfiEEeQkRzw1q8JVVVafhVdlGw5m3qSffAVLg2gx3jEEzpBtv05jyxdkyKSpE+LDKDthXD+NGtm6gXT/KA1f3Hdgf7RZfIsemJO1eZek2V7tmNJzUC6jOkhUIWSJA9yCPMYP/hdGodcd29gXpsyMY21aCA/v0xVOM8aatVp5WWcUapLO4gqwlSsz4haQ0A7b74fjlHhxRFnhNT5P5D8vxtiyHUQZBtyv+mHP2+pWfVTVGYXlydKAi2kDcwRzFj54pOoiqEgjwH02/GSflg3hnEqy6/CGTUYBJBux5g3ve45410hJcatLOFZ00dMg6joFo3g1gRGK9n+Oo38smnWfkadRtPvoYhhPQ2wec739EJUIpKYXaS6wCRMQIuLg7b4P4D2dy1Nj3KkiVlqksx3O5FrdB88KtN0OWtsVPmFei6U41KyBl/pMTAsLGBBAgwYwE3D1CMX+IxteJi/rpB5WAw2z6UabfaNaqdDI6zGvxjQANrENvybpio8Wz4qNpqyswQLc48QPM+f5TijDjUhGSbXSK7kuF1gy1BoUqVYayCJBBEqJ57hhgvK8EiuXrITRU6jpIAckyFBvANz10qfLBvCuGVKmYFJCPGTqYiygKSW8ttuZgDcYtHaTh1NcoKdNG8BX4vjbdZMHczPyHlhs1FLQGO5PfQ24LxLKZhO6akqQDpUBPfSQqlWA2sOnlig8Q4nWo5x8vUIAVzTlV5E+FxuZIIb3wRwSvSFcAs9NZm8kiPu2usnnyg+x3anhbZjOUawC6GRdTruzU/CLC5BATYbSOWOdHHFtuSLsqaWhJxWupF6gIGwkAzPSx59MGcPzbaVZf6QDfyAM9Lj2IGHHaHgveU++AUVFlnsfEPlJYGwkXm+K9wer3bssxB1D0b8pwTxxUa/JPOLlHn9NBHajMPqpVwpU6TTJtEg6l+YZvIgWm+K8lZ3MljNvph12qzy1aVNU+67agsxJgCx2Fm+vXFdytNomTEwDEiTfrvh2L2xAtypDenmNAAg9fr+uN4hr51FMMrOTeQdMdBEc/i/3YzHuRSk1on4nVl3PiIZ5DWPMMLc7WieeBax00lckWGjTe1yR8ptvthtmuDVSxASBNlmJkryNhYR/wAYeZX/AE+pGkvfv4uitCgx5gSI5yPeZxVH/UVxJpx9J1I85olmIAEkkwOpx6LwXgtFKiOfEoQaRNtUAhiwJ3BnSAI2iRgnh/YZabKaQsGEsxiI6k/l7Ww9o8LSlqLHUSZ6IJ6C/wAyfYY5fkZJcuK0X4I44rk9lbrcNrV6jhgtOmpINQgkGBErJ8X5c72NkyHFlsisWVQFXaYAgEkczEzt0thRx7iPhVDsakRtIVZg/wC76DC7IcYQtKAC2/UDba8dBhccja10ekrL1mMvTq0ylUB0cFWmxiL33BG848q47wP7JW0BtaEaqbWkrMQeWoGxi2x5wLzkuOpUbSbATM7+f1/DCft3lmqZVa6L4aNSD10uI+WoL8x7NhK9Mbifoy5/BT6eVFSqqzvFh8TAsLC2++HvG+zC09b0KpqJTIYg2JWY1GIEgwGEWviPgnBM01P7RRIBC6l8QVt97kRtbn5Yf8KzXgpBrkoVaTO5kgk77qpnphvFoojNZMradop/22khbWrE7QCQJ3B3jaPlhn2eyyV6ZmmpksSoHiEHYHzFvfA2coUhmRTKzT1wxHxFYBAn0gcrzi55LsXlqah6RqIzqGHjBFxMXF/nvibJX3sZklKM301v+pW/sNOow7vLJqLWUlgoA3BUibSLnpznElb7SlWipRVRnCykadpIiLeEH2nDfKhKVRvHaT4niSFiNrGZBAFjvgs5m3eFkZQGOoC0AEcpmxmf1xnqu6IZS9yilo6yFeArcoE+UfocL2KgVaxaJLNPQX/AYWZjPrTRkJMd54Cel/nviDgvaFGq920lWGlTE6WaQG087xg44qV2G8q5UwvLdpgyCTeBvhjS4nqEifW8gemFmcy1NmeyGDEqNOrzI2DXg2G3WST+CuoWFUAbTa+PSr4DjfTCF4npEnlM/TCLi/E0SvUhSzk6uQB1KDOr0YbDrhvxSnGWcsBK6gDz5Xwv4flaOczSysHTLK11crAWf6RdQReym98Mxd7EeQnxE9DMVWPfuqgau6QAHxEozLE/EJETO+wxeaHAwlOmAVmBIkXiCY918sddl6WfWoKuYpVVyg1Iy1B4SXgGUP3BG8BZiCcPOKO9IlGpxTUqabqdlkRqnmASCRPtOGvZHKk6BeE0TTSoNGogykzBm8gx1A2xMmaWmxLGwILNYACJJ8hv7DHHFM0mXJLRTHWVCMfeNJ8hivcd4mFyGYfUCapMFSIiyLF7jwge5wpJt6Nf3KnwnMvmargmUDFwb6lljH0J+WB+PAJXamrHSsCAshgfEPuwLNceWGHYbL/y6r82cKD/ANon8Xwl4vVDZiqTJGsi5sNPh/LFOP8A5KEzb4D/ALN0L1ahvop2gXkug9Jjli2JRFQAP8Dgaf7TNwf7SbHpivdjSe4rmwWUX5Cbn1OGWazop+Arr2qAbaBcNe8yIaI+754ZlasPDFtJIS9osh3RqVG5iSRtMb9SSQWvzLAxGCuCa3yiEqHOuoApJA3sOg+9fz8sdcZd8zRNNSqkyvPTGpXLMeoAMm0yBc4lpaaGW0UyWj7x+8XYCbWA8VgJi1zviPHj09luWdUmg2jwOhUWKihSwvoK29H0X9YxDnewPiFXLsXCqf5bRraejSFb0IHlO2NZXNqwJ1WH0EkD57++HeV4pGkMY0gyenl7Age2MyT9yihUI3B30zyjM5Xv65VEbSG0BVBl2G/oeZmIHri0ZHsnRoUS2ZfRtEQx1HYC0uQTOkC8bxfDvtDpy+Z76mNPegFzExp1a+Vi2lNXWAZtik5bitXMVBVqMSxOmmJMU1uSFnbp1thstrRmJcZVQLn+BVDUaA9QcnWm6hucwQCDeI5RucZi+ZIuEFz+uNYz1q0G/GvYZmeHmgqT4oEAlYJC+kzdhbHGSYxLTc2Bm25gWja/lgft3n1qLT8ZADNqA6RtANzb6YF4KrJTB0iajByBAgHb6SYvvi2co48NohxJzm2y1I0LrgAhTE7De3lYb4Dr5pKqHYEEalJiIIPuJwS9MPThgCDyveI8/LCbPUFdQ4UsTcbCwNjfnj5qWRuVnY9NcSu8RJq19JHMkBucg3uRYA3kiIwHXpvFkYUjZSpVGq7m1pYCLEADbrjXEM0rVpBYfdJYQfP/AD5YZDKGtrZQprMI1uzE06d1GhdhEb8t98VRfCKsZGCexfwuoEYlaZWBfvJMfMhSfYe+J+0mfarw+TN6yg6ypZYD6YUXSRNvORibKcHLGpS1SQx1MwEDS2/WT67HzxDx5Zonup7pHp0iedYgM0kclFiBzJ8sHjjynYOfjDHX4HR4rQ+w1RRqKSVFMASCBpC7EA7fjimtxioFKJChfpNjHlYfTFp7O9lRUyqs5aGZzANrNHr92cDcf7LrRos6nSigGLmSWA3JtuL3x0XD5ObhzOEuKfyVb7SSgqfEymb843n5A49D7KdqsvVp00qMVqIsFWtEQJHlEfpjzrLPpcryJlf35/lh/WoO6B6ChTsdLEEdRBMdPb1xK8amq/KL/LUko5I99P8AH7li7U0baaVgAzB5uugA2jnMXtEEc8L8tny1MCncuPEpMRqFxuPO4IsR0wJm8tmjTYOoC81QkE+5Enla2DuEQDpNCtULaQCKeoDlH4TG3thWPx23cxEssY46i7f1/YA7T8HCZcGlSaA0t4mcjwm5sBGwtOOOwOTpENVqIxZalPQQSPh8RPncD5euLdxagMtS7wjxMdCojFVlgT4iOiqTIjy64r3Cc8tADvxVAqVHcOUOlhCg6Y3AJ5TzxdqLokqU1yCuO5GlQcpSLEFQx1cieXXbHPZ6reBck++F3HuKpVzLusmmYAMEGAo5G+87+eJOzzCmajAgmAqW/qkE7iCBYf8AccTcecqOlKM8ONTkizZjh/fo9PYtMkCQNUC9/Q2x1wLsjRyulkapUqtK1CxUKBEjSoFpbmSdh54l4TnDoInVBsI9z63iDexw0y/F0ZCt9USCFJ+FgYmI3gb88FccbpE3GeWNsv6ZhWXQ4BVhpIOxBEQfUYW5zsqKtHQajNExqjbkLCZAjxXuJxUs92rAdyGOgE6HEeGwv1ZCfukW3GoWG+FdpqlcamMqCRAPhjlEb+uDy5VCNtC8HjvM6iyl/wConE85Qrd0yL3VOF1FFqLUMTqbUpAPRfe82rNXNfactUWmlKl3ZFZwhYCoLrKqSVBXVJCxM7WxY+0XGa1DOVpBNN28AIDKwUBTEEEG20zcWwq7QfCh7haReC50kFhqMLJUcwGIN/h6YVjlJS3H8p/3RRljD02oz/DX9mJcrxqrl0CU2AkloKqYkATcW2HyxzleGl2EmS1ze97m+GOX7NiqdSuskXV2CQYgRJuNvrhtluwtWncVkNpuUtb+oP8AjilL6EdL5GvAaK0KMU7zUGq/9h/4t+yVUpEwaSrJljUqAlb9Bq1O3lYAbkGJi4dw4JTJch9TaoAAU6RvudQt7x0GNtnmn4CY2i0es2j5e+MUdpyGRnxi4x/UMyHBVW8ljcbBF8Qe2lbAWUSZO+5vhZoALGT4DDKTdSrA++1jg/IcS8UwDcD12kel8Q9p8sVqs6/eRh6wjMs9Y0sPQLhc5cXoKMXJbEfB6kKZNlGn10En819zgyhxEuV7sKdJBM2XV90bi0kmBc22wrytCoyNpTXsFBIGx1Mb/ESbwYBJPQDHeZyT0KBqM5VwGK6bFSSsaiLGb+Ha3rCfml2x6ikrl8fAJxriTHLMWZmjXS3tOsg2MkDxPA6AemA+AcGqVGSDELI9SJ+U4HzNMvlaS83quWndiWcA/LXPoMPP4wMt3bKAdR22sP8AI+eNyXFcYd2ZhSk3KYZlOJHSOXzxmKzVzFQM/dkFNTabzYmwsTEdMZjeDYXrwWixZuj/AC7gGRAaVLtYgBgvMCBqPXa2LRwbLBvDpnQqLJggwNJgdJX3nlhJXzIOiSYDcxE+JZ5CwAP0ww4JlwoDKZJmQCJvcgydj/i4wXmOsUYrrZF47vJJv7D+q0Ehl7tAFOqZUmTNtxyOrz2G+FGcqrSXTI0TKML+em15HLDjNuq03dt0SbltJYiFAE3AYqOfP2pK8Q8RW9RmEeS3kEAWsQCY5T1xxIY3J23o662tCvPcONV2ay8xJgn/AB5YsVLhT06VMsCDpRgQZkX2KneGNrgzBtv3U7PgZZKrPqquyW5AfeX1g7n23vYeE5vVl6VwWCFCjWDFFMQYJFxfDJZrpIJpRWih8JV2zTLUvqqlW6XYjb02GB6uVGnu2UFgw8QNwQfPlaNsMsjWpisKh1qxqFisKVB1SfEGBgEk/D5TzwwfJo9SswNNiXYx4lg6iSPhK2NsdDA25OiPzNKIDk+J5mjTCI6CnJgGJBNztcXxFV4lVadZRw24fSQR0OxjDjLZTvVIenZfhZWLETvImN/IDHC5BVJLCpp8lCnrexHybFnvrs53tbv5FdKigUaaGXtfcED/AMhPtJxrhqtRmAGVjIVibdIIUn/AwaoQMRQWefjFN2nyG5+vp1NoZQ1LpRkiJApqovvdTM+RE+mAfJvsZzpNfDIafGO7A/l6QNgjEAfQYJPH0dYakWkR4oI58jv6TiIq33EDGSLLqIPPc46rVKwGnuFBFtWlSx9gYHy+ePJy+v8AQB8fp/U4XMoaTUSXNN106WUEoALFWBBtAInVB8rYg45UoDIJTgsaWkKzAggyA5mCAWBa1xfawx2vOSVgbNaSeYCiJ8o9zhV2l0jLkwZLKJ0sBve5PQcxzx7lJjccUpr+aElGnImRHUkKR69PadsF5Wg4bwEGNLH0BG08rfj0nBfZbgn2gEs2lAdJgSWJGwnaJufS2L1S7MUkphKaaeYMyWtHincx/wADCG+Ls72fNCWP0+3/AGK9lOIANaV5kHqZJ+pMYeZ/iQVQRB8LagEJ1g2uykaenq2EnEOCk1FVZDltM8vU+W84H4iNKCmtVXprUVp0qHfTqBCzJgsRufuyemFR27I3paI17PNVy5OXpuW8IAVzpJlZBDHSBpM8sQdiuK10YUaZDrrfVTaCsT4iGALIRG62PMGcWjsbmyzqiLpCySqn4R1mx3HufaGvH+y+t1r0GKOF0aRp0wZJM7hiTeTe+2LIzWSJz5R9GXf/AEKsvwLNEy1SmG3tSO58y/mdsCM+l6lDNVEeCBo0aQbSYljqsR/naSnXzCtpNSYIm4kfMYfUeNMAdYKmDEEW9rfufd0aaJJcr2VzJ8BoI+pHA0mQGJ8M2j8LHDLuKYk/yyQJ2E/UYH7QcQqsFagGBAIeIUGYM/EC3Mem+FeWy1ZRqqqgYglVULIEDcgfExItJgRznGpdm7fZLmcz9Pyt+/XCXiT+EwT6amv7TH0wZn6TAsVEgnUPQ3EEHodvLCnMVQYj6/vzwtspiqQ74MIYN91PF6wbfNr+2GPG2qPlqmoAkMQsD7pUqR5kaj6zgLg7jSgPQM3naFHyDn3GHGaqAZaoTPhqCP8Adt7TiLPN8qj8FWGKStiLhVVRJBkKs+cljH0/DCztRxJTRNL75KjlEKNTe+uRtzwZwOnuOrIPZQS35/PFfUfacwXFqNM9N72Hmzseew9sHhSUrfwDmbqkcJSMIhH/AEhE7zUZdbDy06mEdQcKgzNVaU16fCFM3M9BcjcxblfFl4zV7mnSkFSakw0xIMlmbnN21XsTvFh8lxGlDzU/md4XUovhIkXMkMLKsDlC2N4YuTbkkLm0oKK7F1LsypnvK6U2FtJ8R2BEwYBvt6Y3h1ncgveOxD+MlwFMgA7XHz98Zhy62T2ydQ7sqt3ZCkklEjYSAxXwtJA87mcTcOzpJ1MQShK3UagxEQP6iepBPPzwzr51mCiUKEwR4lYmDye0bbTt5Yl4dkKYfvComQBHNjsP7jJ5deeIvNyVr4SH+LDt/Uj7R1XNGjl/F3lRg1S/9IJIHoTp/wA4J7O8LFPw6ZYPOqwkSAAeiyJ/XBFbLqzmoImjMtNiwlonoCFUnnvtGJuz+d7ymGbSXFmYTDFeZHU2NuuOVK+NfqdFSpUgnN8JCoB0YwOn3jHl4Rbywt4ZU+zM1NQDZ2TVNtPxX81DGfLzxZKxZ9LgAQdiN5H0wrzmVBRXcwyGSdo0mfSIAO974X0/sbF2tnnwrTWarHhLuy/3BnPLeBP5b4uFHMrUMiq5uLF7D2Y2t63nAfGuDo1ZAgMU00AibkszH+0+I9cZluDaDJ1GRygeu/pjveOpJKSWmQeTkhNNS7XQ4pvB+KR5wfqF/A44ZVP3mB9f84EymVIJOjVzmAI+sfsYYPQkwUERIseX/acXp2cvo6o0aYOsNpIsTpm3md/rjivQp1TIliNjcx6xB544dNO2neOcjl+W3pjpMzsQt7gkAE7WsDqO0W64zT0am7sX1+HNTYlmX+rxLLek1FJXlFyNpxNmUpsVgqVF4azXtcJA95Atz2wcHcmyydxBt8iIF+p98QvSLIQacG39N/ZYja30wPBLSCc29sC0KplIB6wRafQ28tsBcU4alemdZXwnVKsSfopm078/TBIoKLDVq5gjb/ynfzn2xyiGnMqIA+8BH19+vPA0wlJJ2LuEVBRZFWdMc97mb+d8XypmAaOochPyvjz2pW8c7ryi8Qef1xb+H8STuSGPLlztGI8sWdPHNNW2T5jNgkMfp1HL3tipZbs8y1TqUMqqSwMmVibf3GI+eGlDNLI1GFBnr5YIp8XUTAJlrkEbcrzvzgjfAVbSQcpqMWxl2fyjZcaQPDYm4ljcyed5mNrRtvZkrgEm8G0X/Yt+HlinZLjGmQQNMbG5beb7A+dt+eG2W4vMAmDEgj3J5WIN422xXF1o5k3bsC4/kFWCsBRcKFkwx8zyaRf06RX1R1A0gEAzIgH64ufEaqGiTq1CCNvT2G3LqcIhTUbD5T5bjB8b2ByoX0c6+rx6rQwhhETzA5dADeD0ODc7cFv6RI9qkH8Iwm49XKGFJBK+kRPl9cNKtYtTERFRCR/vBb8Z+WMvi6YyMbVoWZqroUK1gJWbbAnSeu3piq5uuFqzzgzCgDY9Pxxbs3VJGmFMjYieXqMUbi9M95ZY9NsDdjaos/CaupkjmFP/ALH8YGLIHmg1KdLVAVpyJh1lgYG4BX9nFA4PxA011wTpULYTEFSZ6fCfnizdnePI9FiywylxTmYIeD81YRPTbCuCUX9WM5+5ABp10pV07oq6IVLjUEALeNtRHNdQETvhbwGk1OmQTLAgoNUqGhpspsLqLxMG/MWjinHqndEqmu4G4HKSxJ8wB7+WE2U+115ZWRFBi/i3jaBBseuBg2lVBz4y23RJUfvUTW4DozMupgIBXkJNyBG9wNr3Hy/ZdTV7xTDCWhIAt13Ena4wqr8GzDPNJlqz/aEJ9jaJ8xh7wjs9mdSvURaQuWJYsTG4FzBgbAibXGG2/gSoQ+oVSruBHSfukc/IdcZhjW4crMSj6R/SysSD0lVuPW+NYcSNgmZoao0yQDLai0jlc6o6+lt9sFinpCszEESaaqfgBB8XWTNj1jlMr675g3bRCtqCtMSbjkL9LmORGBatXMsdWq4uIIG4HUdBaT6Y52fFOc+TL8OSEI0iy8OrhQiBQPEXYWm4CgR5KLjzA5Yk4dSFLMVAV8DbKLEW5dMVPK0q63XUCJ5gm+/Pngul3pJJRy07md/XCH47a7D9ZJl+HhUWjYBZ2kjmed8A088IUuI57iB8X4+f+Km3fkkAVJG+8gH288aRWP3WMR8XP25bYFeNJsNZ4osVWurMxU+HUQNJ08yeR856Yygy9I67Tt15eu98KspXj4tYMkxa0nYTf8/XBL1ryisSdyZ/Pljs43UUjlz22xkkXkzyub8+Y/XrjVOtAA5bWNv1H/OBqVB3HiMfP8QcEDh4FzJ+f5ThwlnNSsORI6yAQw6Ecx6388cLVE/d+g5e5+uJqZo7AMSPI/ptiJkpsTAI9QR+WBd/ASoIpZunPjJMTsQQLW5Tv+ONUqYM6XGqOUqTbc7Dy8vLAv2VFaCT7EH6b4l/iSCAJ9VRT+MD8cZG/k86+DjO0SSFKmTtqgzb+qbmPPA65Upayzy0j9Dhkc6ot4WB3hW36QoIP0xp5czJUDkI59bkD2/zrVnkxa9Gd2QjyEc/S+NGlAsAZ9Rg/MW3O3XSNh5gn8Mc0DquCQOljPT4V/HTjOJtiurk5kwRueUY6/hzbz9Wthl3JG509ZAJ/G30xw+TBgqVU2AIBkkkeYHX6YHigrYKmQaCZUgdDJ/G+OhkTHQ/7hf3jlgs5YpGlZvzJn1N/wB++OmrRdit/Ik/+9h6RgtA2A06FWY0t5kNE++3zx19ndd1JHSST15D8cT/AMSAPwn1BIP1nBH25DdTB2iCN/SR+Ix60eplX48quyxNhcQetrxF5I98S5HN/wArQ58SCQ3KJ/EHUfQ4f5nPFR4xbaCxAgj2n93vhUaSMPAPrP4z8wcLyLlobjlxB+JMNXhuYFw0c2jy26/LFf4hw53WVXxGJBI68r+X1w6q5INID36e/laN9pwPSoMDGsD3IH/PthFuI7lfQjyvDagSHTTJPxbR4dyLGTyB9bYOyWmbG0E7i+9idrx9Ythp3TAAl5EwSG2uN/3GCM1kaRHiUNHPTcetsalzRnOgOlnpQgou872vynaALWwbk6wWm4EDVA2G4Fva84EGRpj4be7frtjX2YxYecSYP1n388EoyQttMaZKgFuLgACwiJ9Py88OuI1yiLF9S33vDAAiLn1AkXxTBVKkgJpB5yW5X3ODsrWI3YMOZsCp8+R+eCTMZlbNIsS9yJI0vbpsL2gz543id6eq7EH1E/UjbG8HxYNi1qB5XP440SwHTE9TKuJgGP7SJ+RwvqVXn7w8ioX8/wA8BOKXaNi7ClrEcsGfbwBYEmOYAA9+fMch+GF2XqsTuvof15/PBKDkxjzj6R/jAxS+5r0d/wAQe+wF5sMcjMNyn1kRjcDl729PPHa0CdsaonrRumzbk38pv+5wXls+y2MQecT9YxHSosOmCaGRY3Urg4xa6AbR2ufAuwDL/UpIj31fT8cEJm0fdlBGwbl7k/hGIGydRb6VB6gMD8wRiF8mx3A+o/PDdgaYwdI2YX5FAR/9ibeU4wVXYC5Xl4Rb307exxBlqbKIUH/z/LBST97WPM/8AYIFmDvB98nrOv8AE74lR5swDDoBMfvywJmEMzraPLSfznHKaNQF/f8A5JGMsKgqrpIgqwi4KFgfmfz+WBlrNPhOoHYOKd79afTrBxvMZ3SbKo84E/rgZs00zY+oEfI4FyNUdBtR3i6FT1ggfPl1xAWMi/Lcn8yffGJxNh0HoBv1xg4obh1DDz/cYxyTNqjRzABGsk29fwvf1keeOXz6xE7RdQB9bH1xDWqg/D4fKAB88dpmXHwk+9/qbjC2rYSJafF25gsv1+cQcGLoqCxg9GFx8/ywnqlzvJ98S0uIuIGo+UgW9zgoyrTBcb6D6uRkbAx0t+WBGyPT64Jp5wt8RE8rQfynE5qR94/JhHvB+uGUmDbQEMsIgx6i4+V/ywLUybGdLgAG0gH9/LDUNyEEf7W/G+Bq3Dw1+8dTAEiBMTuNib4xxTPKTFVapUWSVVgOcDb3wIc0zfdHnJA/PB2Zy+69+scp0BvocAHhdIEfzAfIH8wcTyg10PjJGjnRqkqq77CZn9b36xjgZ+DAHh29vWT8sdvlUvp0iepv7aj+uOFyhnw38gB+W2BqXwFaNaw8EBth5fXYjnjmrlQYv9bj03+e+JTlmM2b57e8Y5pZMTzby1A/QGcMVg6OVolReoL7aiB7XifXlguhlbhi08hJkfj+uIjw6kSCdVvJB+CyfecHZfLJaBEf1IpB91A/DBqLAckR1Fpg/Co9CB+GNYYaHGwSPKwxrDBdoRtmieoJ6FgPocDmP3bGYzASDSNrA536dcEUwxiT9cZjMBGKbNYTRoTzwQ1ON9z+WN4zDapA/J0EgE9L733A/d8EcPorVWYIFoJj8L+XzxrGYyL3Rslqwz+GR8Llf35RiCtSqr98kev64zGYY0KTIDUfr8rY0Wbr9cZjMAxqJKVbkZxNpv09hjMZjEYySopZfFFtj+7jAcEb7e2MxmNaMR13QI8j9DjkZYiP2MbxmNSR62E0KS7QMFfYVj9/htjMZg0gGyNqAsCAfyxy/DAdsZjMbSMtkS8LYc497fLBCZYjnB6X/WMZjMZSR62bdla5v++u+IKtYR4R6yZ29dsZjMCw0tg9ShVYyG0KRECDHmJG+3TCWv3muNZb2UH9OWMxmEZOhsOyBmZrGD9MC1sugggEH1/4P44zGYnkx8Ud0NIMi58wpA+anBOTOt9KwGgmVVAw630i0dL41jMHBvQMkg2nUqrI1k3sZJPzP54061C2ou/K2oRbyjGYzFNfAgwgfeUE9SST+GN4zGY8eo//2Q=="/>
          <p:cNvSpPr>
            <a:spLocks noChangeAspect="1" noChangeArrowheads="1"/>
          </p:cNvSpPr>
          <p:nvPr/>
        </p:nvSpPr>
        <p:spPr bwMode="auto">
          <a:xfrm>
            <a:off x="63500" y="-842963"/>
            <a:ext cx="2628900"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3" name="AutoShape 4" descr="data:image/jpeg;base64,/9j/4AAQSkZJRgABAQAAAQABAAD/2wCEAAkGBhMSERUUEhQWFRUWGRgYGBgYGRkbGRcfGxgaHR0gIBwcHSYfHBwjGxgaHy8gIycpLSwsGB4xNTAqNSYrLCkBCQoKDgwOGg8PGiwkHyUsLSksLDAsLCwtKi8sLCwsLCwpLCwsLCwsKSwsLCwsLCwsLCwsLCwpLCksLCwpLCwsKf/AABEIALcBFAMBIgACEQEDEQH/xAAcAAACAgMBAQAAAAAAAAAAAAAEBQMGAAECBwj/xAA/EAACAQIEAwYDBgUDBAIDAAABAhEDIQAEEjEFQVEGEyJhcYEykaEUQrHB0fAVI1Ji8QeC4TNykrIkojRTc//EABoBAAMBAQEBAAAAAAAAAAAAAAIDBAEFAAb/xAAuEQACAgICAQMDAgUFAAAAAAAAAQIRAyESMQQTIkFRYYGR0QVxobHBIzIz4fD/2gAMAwEAAhEDEQA/APSsy7BSUXURHh6ibx5xtil9vs0tVMsUMqxqG1tgm/PebHocXecUz/UBAGy8ACTWJgC5IST54dLongtpHPHMsP4YKjXPd0Qo5LLrqPqRbD/sf/8AiJ6t+OEPGKk8GBMXWgBytrX8d/lh/wBkhGUp+eo//Y4GMUmqDa9r/mOwcbBxHONzhoiyQHG5xGDjoHGnjucdA4jnGwcYeJQcbBxGDjGrARqIE7SQJ9J3x40mBxgOOQcbx406xmNThZxrjyZbRqR3ZyQFQCYEam8RAgSPPxDHmzy2NJxk4hyuZWoodDIYAjEs48tmm5xosBuQOWAuNcYp5Wg9eqSEQSYuTJAAA5kkgD1x51xn/UmhmVyxWi57ur3ro5AMItgGUkGdR91gi84xukeStnqc4ycQZXNrVRaiHUjqHU9QwkH3BxLONMNk41OE3He1uVyZQZiqEL7CCxj+ohQSFm04OrcSpKiu1SmqNGlmdQrSJEEmDIvbHj1hROOS2ONY6z6frgfN8QSkAajBAxgFiAJ0s1ybCyn6Y8eCSca1dMLc32gy1Ol3zVqegzpbWsNECxmLEiekjHfDuKCrBBUhgCukyCCNwQYIjnhM88ISUX2wlBtWHxjIwFxnjNLK0WrV20osSdySdgBzYnlhT2W7e5bPllol1qKNRRwASsgahBIIkgG8iRbDTB8tNUMiwY+L1J3+Z+uF/BYahH9T1yTzANap8iRt/wAYYyHsCCJhrgx1B845HrihcM/1FyOVo93UZjUDOWVKcwS7GCTCyBHPY4w0vuXohFCrsBAx2TgLhHF6eZopWonUj7WgiDBBHIg2jFX4t2uqjOrTo1KfdIQKgNMszkSXhvugAQCJv5HGNpdmxi5OkXPGYioV9Sqw2YA/MYzGqmY9EVSqFEsQo6kwPrildu8zqfLwPCO9hpBDeFJi822vip9pK+YGZqNTqO01n+NpUhT4IXZRpMWAwxXi4qhBXiaWrSvIhtMmBc7bD5YVLIuh0MTXuYbxfidP+EpTDA1P5MqJt4pvaLCMWvsY3/wcv/8AyT6ifzx45n61YZllPhpMSqk+GkF5XI8geoOPXew9acnRUlCVRV8DhwwUASGFpttywUXtWZkVJ0P1rKSQCCRuARI9RuMJqnbTLLVamzMuklWcjwAgwbzNjaYx5nw2pSo8XNXvNAXMVe8YfCVLOD/tJPP15Ysb8Ko1eJV92pT/ADEJGlqjDxaYuF3Pr5EYO3LURahFf7mejA45rZlUGp2CjqxAH1xT+N9r/wCH6S476kQAolFqIRpUgzGqNSXCkw14iTW+O9sKGar0qi63pin8LK3gbUdWwIO6+ITy6Yyc+Ks9DC5SUT0Ne1uULFRWUkMFtMSTG8QRPMGMOA1457xz+XTHjGQIRKlMqrOJdYjVBkqCQJNwN+R8sVpeHZivVOZ71Szklqjvo06pgaidiuwGwtgIZb7G5MCj138n0djzntt2dOdzRcM6rTpqlNgVILAliQJn78cvh54qHCONLkQUeu7ahpARmKAFgdQGrTfSBME28zhjS7d1QsHLuVB0rUEgNBhT4l0wR54k8jPntLDG/u/8DsODGt5Jfj9z1rhHElrUlbZtI1pqDMh2IMeYN4vjM5x2jT7zVUXVTRnZJGoBVLG3WBjyL/TriJy+aNerWU0zTqGsS0wLEEwSZ16RG/ithHxHjFKq9fuheo1SGl7h5/rAIN4/zivm6Qj0vc1+h6X2Z/1WXNZlaJolNZIDatUbxIjyucU3th2izNfONeFoPUpqoAhIfSZBuxIAmfkBit9lOMvlK61UQOUvBmLgreI6nnhhxZK1Su+YAgVHLlJJKliSRfkNweY6bD05G48aux+/+oq/ZVyo7xHDLrawVhpMrIYFQW0+0j1sdbN1UylGqc3XD1SO6pArpKzabF46eI3KjFAPC1rK7FAXjwiSutgPCCeXSbcpw24BnaisjVqLHuGUUgisUWFAAYjUyww1S0jba+FOSSsojhbdfktX+orFsgiVapUppd9Q/wCsyiNKmR8LMSTf4QfPFF4FkkfR4dWl1Z9JLMVDeMAELfSLAG84F7dcYfMZhhcJTA0U/wCgFQWi2+uZ9R0wBwLjgy7qSSAOYv8ACxI29feMPlC4ppk6bi3FpWeocR/1Bq16dUUE7oGNFQNcCRqltkbewvG18IuzWXz1ZjmV1azdS9SC9/7jJAAtMA2wTwt0zYFYygYAwySHYH4yJIAYASOe8dWnGeIfZaIqU1kMwVFGwqEWX/tIAYeVrbYXyT03sKKfaRRO23FmzedLV8vUy701FMiSWIDFlMERJVrRIMzJx32noVqoy1MSooUtASoyakvsxpkjUYG4UgWItiw8X4AzZIVFacwqs9Rv/wBgLFmk8yoJjyWOmKz2Tq02qF6zLoQSFYjxtyEcwBJj064Nqd0aowUbexlR/wBVsxk6FPKJQp95RUKXdy4I3EKsRYiPEYjbpJ2o7d/bclQfSEdKjd4o+GwQCLyQdU8yL9Jxdc3l6PEsgwpKBWX/AKbOqAg22IJhWBK22mYMY8e4jTECmlLQdbqVF4IMQSAAfiAnywLmr42Csde6tkmcyy1R3hZhTtyHh1Na08zBB56ceg/6b13XJjRLBWqCmxG95gTy1lxgLh3ZxGygoN4ldRJuJJ5zz5QeQ04bdkuFJlgzU1063e8DbUYFgIEbAQPK+OF5nlxljaj2notxYrfXYz7b5bL5/IJ/8hUVmWrSceJXKqwiBcrDMD09ox5xw6m2Tp/aKUI6lWYAm66lJQncqYE+gx6VxbhaV1dVWKy0ai0iCQvjJtpHh8R+9E3N8eXHin85qZErIUgjqokEepIxdh86OeNw+O0BHxuNqXz0ehdkO1WWr5kMjGlrkaSRpL/0SOYklesCNiMeX8cWklQWLa1WowjZiCDEHawPufXDnhPDKdDNJVGqA/wA2MeITzNwDGGNHsplnrtUqlmmISYUQALxdjbrF9sUerGrsX6LhKmhvwXh9bhmQztalW7ykaS1MuI2ZkB7zTJ0RqWVP9AJx5JS4lVRi9OrUDi+rWZPrJvi+9p+21LK0amTyniYgI5aWSmF+6NU6jcrFwPOIx58M+SIcAiAuwEgHrG/mcN5Wk0hXGpPZ7V2d7eU1y1IVWQOESRcRKg7crk+0Y1jxn+KMSWLXJk2/S2Mxqb+pr430X3MZsJTB5Tfz/c4Hr1dcMBEfeKknrsCeR+8uI62dQCWjSBz97eu2BaedUgkSBNgIIA6bg+fkJ6YicZNWjpOcE6YBxAanRmJZQblySADzjyvYDDbgHEalNMxQy5gVQpGjcMYV1Um4DCL7i/XGU8uioKlU6tQ8CLeZ2nrPT/GAk4e+XPfRpvJH75gnlsARyOHRtJE0uMm18EvZ/hgGcpU61K4MtpJuAhb5bSLdPPHoOTojU7OgUM2rSsQDAXcQdt4t64pmQ4mK1clgJCyBFplVF/QDfpiw5WqikeEKeRACz7jn5Y6Pjbjb7IfIdSSQV2u7LjOU0alURTSJcqwlWEDUJk6TpXYgg22icU3PoDSUUvBoLRciZgENp3+EHFy4zxZVy9QmdRAUDmdVjfmInHmg48hBVjE7kDbly32xP5C92h+F62x/wARztSllRUUDvJADRMSYmNueKWnEnazMTebk2JO/rJJxZDnWdFpq8hgeUEgcr+n1xPw7ulYNUCmlHerJJLFAfASboSZBU2uImcBCE4RWgMubHOUt1QOlBWVqOY+EMQrC7UjsSvUalIK7HyIBEnF8hVo6KQDMlJajNGpwAsA1DAsviBB5Ty2xY8llErrWGYVVRgW70KA6VCtNhpO8S5JUzOAsvmqv2soQWWtlqZqwYAOkqWB3Esto5gYPJB8k/oIwZ1OL+rE/Cezpr5fMOrFQzFaYAtUKsHgEmBdGA6sPLFdzmSakA0mJi8BlIvBAJ9jj0mhx6igGW7uoylVQkhAFMSDY3OoapAG5x5lx3M68xVIJK95UK+ms4F22P0ojPhnG1DiESnq0gsNZsOZBJJve0bkRh/xXMr3qLRUsCB3lVQTr6XvsLAf3HFAU4svZTPUw/8AONRYFmSCVs3I7+xB/LHBcrQccz4uLHlSowZVUEQTqLA3Mbfvpjijlq4rCrQeolSnpNOFYoNYEgwDIZmIYdIBtGHND7F3RKVKlSsSoBNPu0WW5yxJjex5c8Le4ShWAeq0bkwAvxAwBqm1x/tG2FqLTaQ31IySckc9vqC1qdLO0kCMYFYDdWaB76XDLP8AentWMlRpaQagJaRYkQbj3vtBHPF4p8UyVZXoS6o6tT7yIQF+Zm4OoBpIMRfFTr9mUpVij1A8FCsEA3mVdblWBAH1G9mOTSpsVSu0rLtwfiiuqqpCqxjVvBNgY6Dp0HlhhQzFRXq061lRqepdt0I7xTMEaiCOseuPP8hX7isF+6SGUG9wZUj3xdK/HaeZpIVMVE/qQDUu7LMmDYEbXBF5jCY0pWPkrjoh7Q5qtSyNRqZAU01RpBmCVRoiwsQZPInFT7O8HD0wzTDMRGwIEDffebeQx6Pkv+jU1AEQUg7EfeB9Rb0JxRhXajUbL0KIYU27sEkyb7XtJ3+dsV5V8kuIf9jsw+XzD5drjSGSwIcTNpPSZ3+E4qWZ4bW/ilVKp0l3eoxWdGnXMeQ0yvkWA64sPDXqtnEzD6TTprFGCCFDoCTI6gkjleeWEnHePlc05nUtQs58jYiLxtAjHOfPfFbosklSk+i68MzeqPFHiNpiINuYsBhhwJyaaoN9KNHWwNvP9CMJcnlwtJSCC8DVcRJF/qcNOBZlHWm4MMgUEew+hGPnMy9rKoyVklTP91mGUnSWRWvaJcz6QVY++EfFuEUafEKmpQRXPfKTsNW43/rD+xGGPbJkUI63Ja0i48NwflM+eE5zAr0QzE6kYhSJOkEi15JAPXaTij+HTWOSm+npmeQ01a7GXFaapRaEUNqEHSJG/lO0i287YVcDzgclrRqMknYT15WjEXEeJFsvceIFZ9gRtPUj6Yq2azZXJneajtHUjUT+A+ox3pxuWiTlqxDnizu7wfE7Gbxdibk4hy1MuYAJMWA3+WJ6TsRpIIDWvPt+WBWZka+6nb0xSiWt2yetSZDpcFSOREY1jn+L1OVsZgdhe0tmerd3lFaSzuQWJiQGEwB0C/U4H4Vn/GqBQQWAIIjcGQdz19hjfaapAAAKjaCLiFjrERHywkbMECmQb7z1I8In/bb3PXGPYStFprUBl81S7tiVctpm/dkRqA9Qbc7c98HcdrE0GG9tukiB+M4BqVxVp03BBIqKfTVKH/25dMScXbUpHIWA6sbfnhUnQ2C5MF7GDVWqLedFifvaSJA9Bf54vRywKwbz9f8AkbT6YqFAGlVpPfwFZHUbEe4ke+LvQzSfCXHkZ3HL3x0/GmnA5/kRqYj41woV8uyhtDrMG8MQpgEeYkT+OPMaeSYMVbwlTDA7jz8+o649c4nmBRV3kaQPEIJ525RuRHrjzQ5ZWTUzHvJkyLN6MDIPKCAI54V5DSeinxsEsiuugnN5HQEqUn5mwJJF7EGB8uUDrhxQz9GEPdsDIZgVAk6YsDAg7+drYSZfjvdVgxpU2AAAiQwHkxJvc7jDHOyWAkDmzATpH3o6gAWX0GNx5ElG9nP82LjJx6vQ24pxPLVdC949MhtYhTB1Kiw02toi202nbHOZq6r0impdKkgtJTxEiJPMkyeuE/H3pIkZdqkVIWpezxpZQR5OpP7EMsvW/k5dFXwJK1DYSQJFhuJJMkmRGFTTc+Tf4KsDgsfGKTfVjDLsC5MEXuYG8D9ceZViNRgyJMHrfHpdOvpUMR4jBAPKdh632xSOI8HfvH0DX4vEBuCQCbdL4xNLsNpvoUg4M4TeqB1kf/U4LyfZLN1CIosoPN4UfW/0wxbsoaVKoWYCsgDggm0DVAGm9h8U+2BeSPVhRxSfwF8Pr06ZUvqJtAXyM9D9Y3w1zXFErA92rAradPwiDJPTf6YpPD887VkFQ7t0AiSL49O4Nm2MR4V3AUiB09cLl7fcynF7/akefUuDuKfeU21hSQYsIBib+kkdGBxYafZTNvWy1dKY/wCnQeprIUsAPvKxlgyqVsLxhu3BE+3a6aCH/mOrae7VgFAGg2MtLmbeICCJBbtl9NZ6kMcw8d4ajOWI5RJhRIEQIgRGCjLViZxp8aorPGOyVX7QwoaBRBJQsSSuqCQbE2Nh5BcWzs52PpKsVG1k3MakHn978sScIyTICHqPWckEs5khQICjyF/UknnhpVzSUV1NE7DqTyAAwjJbegozpFfzoqplXSmB306IJAM61Um9jCyR6DFT4vUqmtqUMXpmmYCpIdHDAxGogqWEgH4gYtGLrntbEOee68jNjPX02xVM9mqmUr3UtRJFm8RQCY0uSCUuPCxtMWscVSnaEKIBw3iVRG7tkFpXSykgDXVceUr3jAbR5YfVuz+SzBQmmwKgQyMV1ERuplSTvsJwnynDyweqWJBeTeLGfukSDPO+5xPT4odWi/Ij33A+YInzxLLl8FK49G27S5WmTpcKUOk02Vg8rbY2iRv9MSZXthl6bBtQnSFKkgaYtB85HLHnFWqXr6ty1Sfm8/njnPma1SP63j/yOFPwMclVsX6rTPV+I8RXMU6RVkb4jCNqA+EXjnY/I4W5JijFTsdx++owi7LVAKQvfU2HubJMMPwiccyWJYpOC6KFPkrI61ZRSrISNWm0mCRqsfkJ25YqZI0qrX0TpYmLGYHmPFPL6YbcVWSGAJJ8Bjci5HyJPzOOct2aasvxoAYI1FpII8lMSdpjfHWxzuCZ5emk+T38C7uUam6eFGAEMuo6pIaPIbA4RZ3LlCJMyJ59TiwPk2omtSdYZCLCD4SBBnYiCrA4H4rlx4VNyFW//c0/hh0G+VG5Iw9Lm+xTl8wFWIvz/fpGMwdl+GSCQLSf0/LGYYSpOhp2o4n31QiIRGYSPvRa3vJ8hgLhtGk5/maVWNr3PRTvJ5zv67G8VJpOYAJs0SCLwSPcEjlf0wJVoJrgDSCAdR2hvEpgbEiBG2+D4tKjLTbDstxwNVCKsIAwUH+0SLcrgYb8Npa2Dn4VaB5n9Bisd7ogKdok85O/78sMslxR1K6fEJnTyJ8tzPphOTHYePJWqHlY+OmSAfGtvKefqBi40aIXYAHnYfXqMUnjhgWEQZ6c5xe3GzDY3+e2HeM9NAeRGoqX3f8AgqX+ovEHFCkgkKzmfLSth9Sf9uKMDYj5fv8Ae2PRO3eW1ZOoRuhVh5Q4H4E489Qhh5nC/I0zp/w18otFnz/EMtma3eLQWiNFNQBAgikqtEWg3EdBO5ONVez6WJqtew2IttNx+xhBSYagCTtyMYZfxFe7WTADb+e23XE6lJO0b5XjY2+LVluzHD6QQOKY1Iabagbkqyh/QgMHkXg+WKZxmrVpuKdNtJILggwYuAJ5XJ+eHP8AFqgo1FQ/GsG07Aj23jFcXMEOGchqiz8QkMJF/FvYR9PSlTco8n2c+PjOE3BKkv8A36jDgfGtQQVF1tqKTMGTAW3PmPfD7hXZ2WqV2WGeozIDsq2Fx1ME+kHFRolNRYsFJaYmIjb4STa3TbyOLzwPjneUIeS43JtqCjmYgtzI5wPPE+eUuGjoY8a038DPIqxWed/Qx5ekH38sS5vhFMnvCJL6ASeSizxJgSkifXkcRcKrQo6j8v1BOO+KcTUxRW83adoII0xzkH64gjyc1Q2VJHk+VyjioHRS667MBIOlo5SPyvi3cG7mBFGmGRiwOmfiEEeQkRzw1q8JVVVafhVdlGw5m3qSffAVLg2gx3jEEzpBtv05jyxdkyKSpE+LDKDthXD+NGtm6gXT/KA1f3Hdgf7RZfIsemJO1eZek2V7tmNJzUC6jOkhUIWSJA9yCPMYP/hdGodcd29gXpsyMY21aCA/v0xVOM8aatVp5WWcUapLO4gqwlSsz4haQ0A7b74fjlHhxRFnhNT5P5D8vxtiyHUQZBtyv+mHP2+pWfVTVGYXlydKAi2kDcwRzFj54pOoiqEgjwH02/GSflg3hnEqy6/CGTUYBJBux5g3ve45410hJcatLOFZ00dMg6joFo3g1gRGK9n+Oo38smnWfkadRtPvoYhhPQ2wec739EJUIpKYXaS6wCRMQIuLg7b4P4D2dy1Nj3KkiVlqksx3O5FrdB88KtN0OWtsVPmFei6U41KyBl/pMTAsLGBBAgwYwE3D1CMX+IxteJi/rpB5WAw2z6UabfaNaqdDI6zGvxjQANrENvybpio8Wz4qNpqyswQLc48QPM+f5TijDjUhGSbXSK7kuF1gy1BoUqVYayCJBBEqJ57hhgvK8EiuXrITRU6jpIAckyFBvANz10qfLBvCuGVKmYFJCPGTqYiygKSW8ttuZgDcYtHaTh1NcoKdNG8BX4vjbdZMHczPyHlhs1FLQGO5PfQ24LxLKZhO6akqQDpUBPfSQqlWA2sOnlig8Q4nWo5x8vUIAVzTlV5E+FxuZIIb3wRwSvSFcAs9NZm8kiPu2usnnyg+x3anhbZjOUawC6GRdTruzU/CLC5BATYbSOWOdHHFtuSLsqaWhJxWupF6gIGwkAzPSx59MGcPzbaVZf6QDfyAM9Lj2IGHHaHgveU++AUVFlnsfEPlJYGwkXm+K9wer3bssxB1D0b8pwTxxUa/JPOLlHn9NBHajMPqpVwpU6TTJtEg6l+YZvIgWm+K8lZ3MljNvph12qzy1aVNU+67agsxJgCx2Fm+vXFdytNomTEwDEiTfrvh2L2xAtypDenmNAAg9fr+uN4hr51FMMrOTeQdMdBEc/i/3YzHuRSk1on4nVl3PiIZ5DWPMMLc7WieeBax00lckWGjTe1yR8ptvthtmuDVSxASBNlmJkryNhYR/wAYeZX/AE+pGkvfv4uitCgx5gSI5yPeZxVH/UVxJpx9J1I85olmIAEkkwOpx6LwXgtFKiOfEoQaRNtUAhiwJ3BnSAI2iRgnh/YZabKaQsGEsxiI6k/l7Ww9o8LSlqLHUSZ6IJ6C/wAyfYY5fkZJcuK0X4I44rk9lbrcNrV6jhgtOmpINQgkGBErJ8X5c72NkyHFlsisWVQFXaYAgEkczEzt0thRx7iPhVDsakRtIVZg/wC76DC7IcYQtKAC2/UDba8dBhccja10ekrL1mMvTq0ylUB0cFWmxiL33BG848q47wP7JW0BtaEaqbWkrMQeWoGxi2x5wLzkuOpUbSbATM7+f1/DCft3lmqZVa6L4aNSD10uI+WoL8x7NhK9Mbifoy5/BT6eVFSqqzvFh8TAsLC2++HvG+zC09b0KpqJTIYg2JWY1GIEgwGEWviPgnBM01P7RRIBC6l8QVt97kRtbn5Yf8KzXgpBrkoVaTO5kgk77qpnphvFoojNZMradop/22khbWrE7QCQJ3B3jaPlhn2eyyV6ZmmpksSoHiEHYHzFvfA2coUhmRTKzT1wxHxFYBAn0gcrzi55LsXlqah6RqIzqGHjBFxMXF/nvibJX3sZklKM301v+pW/sNOow7vLJqLWUlgoA3BUibSLnpznElb7SlWipRVRnCykadpIiLeEH2nDfKhKVRvHaT4niSFiNrGZBAFjvgs5m3eFkZQGOoC0AEcpmxmf1xnqu6IZS9yilo6yFeArcoE+UfocL2KgVaxaJLNPQX/AYWZjPrTRkJMd54Cel/nviDgvaFGq920lWGlTE6WaQG087xg44qV2G8q5UwvLdpgyCTeBvhjS4nqEifW8gemFmcy1NmeyGDEqNOrzI2DXg2G3WST+CuoWFUAbTa+PSr4DjfTCF4npEnlM/TCLi/E0SvUhSzk6uQB1KDOr0YbDrhvxSnGWcsBK6gDz5Xwv4flaOczSysHTLK11crAWf6RdQReym98Mxd7EeQnxE9DMVWPfuqgau6QAHxEozLE/EJETO+wxeaHAwlOmAVmBIkXiCY918sddl6WfWoKuYpVVyg1Iy1B4SXgGUP3BG8BZiCcPOKO9IlGpxTUqabqdlkRqnmASCRPtOGvZHKk6BeE0TTSoNGogykzBm8gx1A2xMmaWmxLGwILNYACJJ8hv7DHHFM0mXJLRTHWVCMfeNJ8hivcd4mFyGYfUCapMFSIiyLF7jwge5wpJt6Nf3KnwnMvmargmUDFwb6lljH0J+WB+PAJXamrHSsCAshgfEPuwLNceWGHYbL/y6r82cKD/ANon8Xwl4vVDZiqTJGsi5sNPh/LFOP8A5KEzb4D/ALN0L1ahvop2gXkug9Jjli2JRFQAP8Dgaf7TNwf7SbHpivdjSe4rmwWUX5Cbn1OGWazop+Arr2qAbaBcNe8yIaI+754ZlasPDFtJIS9osh3RqVG5iSRtMb9SSQWvzLAxGCuCa3yiEqHOuoApJA3sOg+9fz8sdcZd8zRNNSqkyvPTGpXLMeoAMm0yBc4lpaaGW0UyWj7x+8XYCbWA8VgJi1zviPHj09luWdUmg2jwOhUWKihSwvoK29H0X9YxDnewPiFXLsXCqf5bRraejSFb0IHlO2NZXNqwJ1WH0EkD57++HeV4pGkMY0gyenl7Age2MyT9yihUI3B30zyjM5Xv65VEbSG0BVBl2G/oeZmIHri0ZHsnRoUS2ZfRtEQx1HYC0uQTOkC8bxfDvtDpy+Z76mNPegFzExp1a+Vi2lNXWAZtik5bitXMVBVqMSxOmmJMU1uSFnbp1thstrRmJcZVQLn+BVDUaA9QcnWm6hucwQCDeI5RucZi+ZIuEFz+uNYz1q0G/GvYZmeHmgqT4oEAlYJC+kzdhbHGSYxLTc2Bm25gWja/lgft3n1qLT8ZADNqA6RtANzb6YF4KrJTB0iajByBAgHb6SYvvi2co48NohxJzm2y1I0LrgAhTE7De3lYb4Dr5pKqHYEEalJiIIPuJwS9MPThgCDyveI8/LCbPUFdQ4UsTcbCwNjfnj5qWRuVnY9NcSu8RJq19JHMkBucg3uRYA3kiIwHXpvFkYUjZSpVGq7m1pYCLEADbrjXEM0rVpBYfdJYQfP/AD5YZDKGtrZQprMI1uzE06d1GhdhEb8t98VRfCKsZGCexfwuoEYlaZWBfvJMfMhSfYe+J+0mfarw+TN6yg6ypZYD6YUXSRNvORibKcHLGpS1SQx1MwEDS2/WT67HzxDx5Zonup7pHp0iedYgM0kclFiBzJ8sHjjynYOfjDHX4HR4rQ+w1RRqKSVFMASCBpC7EA7fjimtxioFKJChfpNjHlYfTFp7O9lRUyqs5aGZzANrNHr92cDcf7LrRos6nSigGLmSWA3JtuL3x0XD5ObhzOEuKfyVb7SSgqfEymb843n5A49D7KdqsvVp00qMVqIsFWtEQJHlEfpjzrLPpcryJlf35/lh/WoO6B6ChTsdLEEdRBMdPb1xK8amq/KL/LUko5I99P8AH7li7U0baaVgAzB5uugA2jnMXtEEc8L8tny1MCncuPEpMRqFxuPO4IsR0wJm8tmjTYOoC81QkE+5Enla2DuEQDpNCtULaQCKeoDlH4TG3thWPx23cxEssY46i7f1/YA7T8HCZcGlSaA0t4mcjwm5sBGwtOOOwOTpENVqIxZalPQQSPh8RPncD5euLdxagMtS7wjxMdCojFVlgT4iOiqTIjy64r3Cc8tADvxVAqVHcOUOlhCg6Y3AJ5TzxdqLokqU1yCuO5GlQcpSLEFQx1cieXXbHPZ6reBck++F3HuKpVzLusmmYAMEGAo5G+87+eJOzzCmajAgmAqW/qkE7iCBYf8AccTcecqOlKM8ONTkizZjh/fo9PYtMkCQNUC9/Q2x1wLsjRyulkapUqtK1CxUKBEjSoFpbmSdh54l4TnDoInVBsI9z63iDexw0y/F0ZCt9USCFJ+FgYmI3gb88FccbpE3GeWNsv6ZhWXQ4BVhpIOxBEQfUYW5zsqKtHQajNExqjbkLCZAjxXuJxUs92rAdyGOgE6HEeGwv1ZCfukW3GoWG+FdpqlcamMqCRAPhjlEb+uDy5VCNtC8HjvM6iyl/wConE85Qrd0yL3VOF1FFqLUMTqbUpAPRfe82rNXNfactUWmlKl3ZFZwhYCoLrKqSVBXVJCxM7WxY+0XGa1DOVpBNN28AIDKwUBTEEEG20zcWwq7QfCh7haReC50kFhqMLJUcwGIN/h6YVjlJS3H8p/3RRljD02oz/DX9mJcrxqrl0CU2AkloKqYkATcW2HyxzleGl2EmS1ze97m+GOX7NiqdSuskXV2CQYgRJuNvrhtluwtWncVkNpuUtb+oP8AjilL6EdL5GvAaK0KMU7zUGq/9h/4t+yVUpEwaSrJljUqAlb9Bq1O3lYAbkGJi4dw4JTJch9TaoAAU6RvudQt7x0GNtnmn4CY2i0es2j5e+MUdpyGRnxi4x/UMyHBVW8ljcbBF8Qe2lbAWUSZO+5vhZoALGT4DDKTdSrA++1jg/IcS8UwDcD12kel8Q9p8sVqs6/eRh6wjMs9Y0sPQLhc5cXoKMXJbEfB6kKZNlGn10En819zgyhxEuV7sKdJBM2XV90bi0kmBc22wrytCoyNpTXsFBIGx1Mb/ESbwYBJPQDHeZyT0KBqM5VwGK6bFSSsaiLGb+Ha3rCfml2x6ikrl8fAJxriTHLMWZmjXS3tOsg2MkDxPA6AemA+AcGqVGSDELI9SJ+U4HzNMvlaS83quWndiWcA/LXPoMPP4wMt3bKAdR22sP8AI+eNyXFcYd2ZhSk3KYZlOJHSOXzxmKzVzFQM/dkFNTabzYmwsTEdMZjeDYXrwWixZuj/AC7gGRAaVLtYgBgvMCBqPXa2LRwbLBvDpnQqLJggwNJgdJX3nlhJXzIOiSYDcxE+JZ5CwAP0ww4JlwoDKZJmQCJvcgydj/i4wXmOsUYrrZF47vJJv7D+q0Ehl7tAFOqZUmTNtxyOrz2G+FGcqrSXTI0TKML+em15HLDjNuq03dt0SbltJYiFAE3AYqOfP2pK8Q8RW9RmEeS3kEAWsQCY5T1xxIY3J23o662tCvPcONV2ay8xJgn/AB5YsVLhT06VMsCDpRgQZkX2KneGNrgzBtv3U7PgZZKrPqquyW5AfeX1g7n23vYeE5vVl6VwWCFCjWDFFMQYJFxfDJZrpIJpRWih8JV2zTLUvqqlW6XYjb02GB6uVGnu2UFgw8QNwQfPlaNsMsjWpisKh1qxqFisKVB1SfEGBgEk/D5TzwwfJo9SswNNiXYx4lg6iSPhK2NsdDA25OiPzNKIDk+J5mjTCI6CnJgGJBNztcXxFV4lVadZRw24fSQR0OxjDjLZTvVIenZfhZWLETvImN/IDHC5BVJLCpp8lCnrexHybFnvrs53tbv5FdKigUaaGXtfcED/AMhPtJxrhqtRmAGVjIVibdIIUn/AwaoQMRQWefjFN2nyG5+vp1NoZQ1LpRkiJApqovvdTM+RE+mAfJvsZzpNfDIafGO7A/l6QNgjEAfQYJPH0dYakWkR4oI58jv6TiIq33EDGSLLqIPPc46rVKwGnuFBFtWlSx9gYHy+ePJy+v8AQB8fp/U4XMoaTUSXNN106WUEoALFWBBtAInVB8rYg45UoDIJTgsaWkKzAggyA5mCAWBa1xfawx2vOSVgbNaSeYCiJ8o9zhV2l0jLkwZLKJ0sBve5PQcxzx7lJjccUpr+aElGnImRHUkKR69PadsF5Wg4bwEGNLH0BG08rfj0nBfZbgn2gEs2lAdJgSWJGwnaJufS2L1S7MUkphKaaeYMyWtHincx/wADCG+Ls72fNCWP0+3/AGK9lOIANaV5kHqZJ+pMYeZ/iQVQRB8LagEJ1g2uykaenq2EnEOCk1FVZDltM8vU+W84H4iNKCmtVXprUVp0qHfTqBCzJgsRufuyemFR27I3paI17PNVy5OXpuW8IAVzpJlZBDHSBpM8sQdiuK10YUaZDrrfVTaCsT4iGALIRG62PMGcWjsbmyzqiLpCySqn4R1mx3HufaGvH+y+t1r0GKOF0aRp0wZJM7hiTeTe+2LIzWSJz5R9GXf/AEKsvwLNEy1SmG3tSO58y/mdsCM+l6lDNVEeCBo0aQbSYljqsR/naSnXzCtpNSYIm4kfMYfUeNMAdYKmDEEW9rfufd0aaJJcr2VzJ8BoI+pHA0mQGJ8M2j8LHDLuKYk/yyQJ2E/UYH7QcQqsFagGBAIeIUGYM/EC3Mem+FeWy1ZRqqqgYglVULIEDcgfExItJgRznGpdm7fZLmcz9Pyt+/XCXiT+EwT6amv7TH0wZn6TAsVEgnUPQ3EEHodvLCnMVQYj6/vzwtspiqQ74MIYN91PF6wbfNr+2GPG2qPlqmoAkMQsD7pUqR5kaj6zgLg7jSgPQM3naFHyDn3GHGaqAZaoTPhqCP8Adt7TiLPN8qj8FWGKStiLhVVRJBkKs+cljH0/DCztRxJTRNL75KjlEKNTe+uRtzwZwOnuOrIPZQS35/PFfUfacwXFqNM9N72Hmzseew9sHhSUrfwDmbqkcJSMIhH/AEhE7zUZdbDy06mEdQcKgzNVaU16fCFM3M9BcjcxblfFl4zV7mnSkFSakw0xIMlmbnN21XsTvFh8lxGlDzU/md4XUovhIkXMkMLKsDlC2N4YuTbkkLm0oKK7F1LsypnvK6U2FtJ8R2BEwYBvt6Y3h1ncgveOxD+MlwFMgA7XHz98Zhy62T2ydQ7sqt3ZCkklEjYSAxXwtJA87mcTcOzpJ1MQShK3UagxEQP6iepBPPzwzr51mCiUKEwR4lYmDye0bbTt5Yl4dkKYfvComQBHNjsP7jJ5deeIvNyVr4SH+LDt/Uj7R1XNGjl/F3lRg1S/9IJIHoTp/wA4J7O8LFPw6ZYPOqwkSAAeiyJ/XBFbLqzmoImjMtNiwlonoCFUnnvtGJuz+d7ymGbSXFmYTDFeZHU2NuuOVK+NfqdFSpUgnN8JCoB0YwOn3jHl4Rbywt4ZU+zM1NQDZ2TVNtPxX81DGfLzxZKxZ9LgAQdiN5H0wrzmVBRXcwyGSdo0mfSIAO974X0/sbF2tnnwrTWarHhLuy/3BnPLeBP5b4uFHMrUMiq5uLF7D2Y2t63nAfGuDo1ZAgMU00AibkszH+0+I9cZluDaDJ1GRygeu/pjveOpJKSWmQeTkhNNS7XQ4pvB+KR5wfqF/A44ZVP3mB9f84EymVIJOjVzmAI+sfsYYPQkwUERIseX/acXp2cvo6o0aYOsNpIsTpm3md/rjivQp1TIliNjcx6xB544dNO2neOcjl+W3pjpMzsQt7gkAE7WsDqO0W64zT0am7sX1+HNTYlmX+rxLLek1FJXlFyNpxNmUpsVgqVF4azXtcJA95Atz2wcHcmyydxBt8iIF+p98QvSLIQacG39N/ZYja30wPBLSCc29sC0KplIB6wRafQ28tsBcU4alemdZXwnVKsSfopm078/TBIoKLDVq5gjb/ynfzn2xyiGnMqIA+8BH19+vPA0wlJJ2LuEVBRZFWdMc97mb+d8XypmAaOochPyvjz2pW8c7ryi8Qef1xb+H8STuSGPLlztGI8sWdPHNNW2T5jNgkMfp1HL3tipZbs8y1TqUMqqSwMmVibf3GI+eGlDNLI1GFBnr5YIp8XUTAJlrkEbcrzvzgjfAVbSQcpqMWxl2fyjZcaQPDYm4ljcyed5mNrRtvZkrgEm8G0X/Yt+HlinZLjGmQQNMbG5beb7A+dt+eG2W4vMAmDEgj3J5WIN422xXF1o5k3bsC4/kFWCsBRcKFkwx8zyaRf06RX1R1A0gEAzIgH64ufEaqGiTq1CCNvT2G3LqcIhTUbD5T5bjB8b2ByoX0c6+rx6rQwhhETzA5dADeD0ODc7cFv6RI9qkH8Iwm49XKGFJBK+kRPl9cNKtYtTERFRCR/vBb8Z+WMvi6YyMbVoWZqroUK1gJWbbAnSeu3piq5uuFqzzgzCgDY9Pxxbs3VJGmFMjYieXqMUbi9M95ZY9NsDdjaos/CaupkjmFP/ALH8YGLIHmg1KdLVAVpyJh1lgYG4BX9nFA4PxA011wTpULYTEFSZ6fCfnizdnePI9FiywylxTmYIeD81YRPTbCuCUX9WM5+5ABp10pV07oq6IVLjUEALeNtRHNdQETvhbwGk1OmQTLAgoNUqGhpspsLqLxMG/MWjinHqndEqmu4G4HKSxJ8wB7+WE2U+115ZWRFBi/i3jaBBseuBg2lVBz4y23RJUfvUTW4DozMupgIBXkJNyBG9wNr3Hy/ZdTV7xTDCWhIAt13Ena4wqr8GzDPNJlqz/aEJ9jaJ8xh7wjs9mdSvURaQuWJYsTG4FzBgbAibXGG2/gSoQ+oVSruBHSfukc/IdcZhjW4crMSj6R/SysSD0lVuPW+NYcSNgmZoao0yQDLai0jlc6o6+lt9sFinpCszEESaaqfgBB8XWTNj1jlMr675g3bRCtqCtMSbjkL9LmORGBatXMsdWq4uIIG4HUdBaT6Y52fFOc+TL8OSEI0iy8OrhQiBQPEXYWm4CgR5KLjzA5Yk4dSFLMVAV8DbKLEW5dMVPK0q63XUCJ5gm+/Pngul3pJJRy07md/XCH47a7D9ZJl+HhUWjYBZ2kjmed8A088IUuI57iB8X4+f+Km3fkkAVJG+8gH288aRWP3WMR8XP25bYFeNJsNZ4osVWurMxU+HUQNJ08yeR856Yygy9I67Tt15eu98KspXj4tYMkxa0nYTf8/XBL1ryisSdyZ/Pljs43UUjlz22xkkXkzyub8+Y/XrjVOtAA5bWNv1H/OBqVB3HiMfP8QcEDh4FzJ+f5ThwlnNSsORI6yAQw6Ecx6388cLVE/d+g5e5+uJqZo7AMSPI/ptiJkpsTAI9QR+WBd/ASoIpZunPjJMTsQQLW5Tv+ONUqYM6XGqOUqTbc7Dy8vLAv2VFaCT7EH6b4l/iSCAJ9VRT+MD8cZG/k86+DjO0SSFKmTtqgzb+qbmPPA65Upayzy0j9Dhkc6ot4WB3hW36QoIP0xp5czJUDkI59bkD2/zrVnkxa9Gd2QjyEc/S+NGlAsAZ9Rg/MW3O3XSNh5gn8Mc0DquCQOljPT4V/HTjOJtiurk5kwRueUY6/hzbz9Wthl3JG509ZAJ/G30xw+TBgqVU2AIBkkkeYHX6YHigrYKmQaCZUgdDJ/G+OhkTHQ/7hf3jlgs5YpGlZvzJn1N/wB++OmrRdit/Ik/+9h6RgtA2A06FWY0t5kNE++3zx19ndd1JHSST15D8cT/AMSAPwn1BIP1nBH25DdTB2iCN/SR+Ix60eplX48quyxNhcQetrxF5I98S5HN/wArQ58SCQ3KJ/EHUfQ4f5nPFR4xbaCxAgj2n93vhUaSMPAPrP4z8wcLyLlobjlxB+JMNXhuYFw0c2jy26/LFf4hw53WVXxGJBI68r+X1w6q5INID36e/laN9pwPSoMDGsD3IH/PthFuI7lfQjyvDagSHTTJPxbR4dyLGTyB9bYOyWmbG0E7i+9idrx9Ythp3TAAl5EwSG2uN/3GCM1kaRHiUNHPTcetsalzRnOgOlnpQgou872vynaALWwbk6wWm4EDVA2G4Fva84EGRpj4be7frtjX2YxYecSYP1n388EoyQttMaZKgFuLgACwiJ9Py88OuI1yiLF9S33vDAAiLn1AkXxTBVKkgJpB5yW5X3ODsrWI3YMOZsCp8+R+eCTMZlbNIsS9yJI0vbpsL2gz543id6eq7EH1E/UjbG8HxYNi1qB5XP440SwHTE9TKuJgGP7SJ+RwvqVXn7w8ioX8/wA8BOKXaNi7ClrEcsGfbwBYEmOYAA9+fMch+GF2XqsTuvof15/PBKDkxjzj6R/jAxS+5r0d/wAQe+wF5sMcjMNyn1kRjcDl729PPHa0CdsaonrRumzbk38pv+5wXls+y2MQecT9YxHSosOmCaGRY3Urg4xa6AbR2ufAuwDL/UpIj31fT8cEJm0fdlBGwbl7k/hGIGydRb6VB6gMD8wRiF8mx3A+o/PDdgaYwdI2YX5FAR/9ibeU4wVXYC5Xl4Rb307exxBlqbKIUH/z/LBST97WPM/8AYIFmDvB98nrOv8AE74lR5swDDoBMfvywJmEMzraPLSfznHKaNQF/f8A5JGMsKgqrpIgqwi4KFgfmfz+WBlrNPhOoHYOKd79afTrBxvMZ3SbKo84E/rgZs00zY+oEfI4FyNUdBtR3i6FT1ggfPl1xAWMi/Lcn8yffGJxNh0HoBv1xg4obh1DDz/cYxyTNqjRzABGsk29fwvf1keeOXz6xE7RdQB9bH1xDWqg/D4fKAB88dpmXHwk+9/qbjC2rYSJafF25gsv1+cQcGLoqCxg9GFx8/ywnqlzvJ98S0uIuIGo+UgW9zgoyrTBcb6D6uRkbAx0t+WBGyPT64Jp5wt8RE8rQfynE5qR94/JhHvB+uGUmDbQEMsIgx6i4+V/ywLUybGdLgAG0gH9/LDUNyEEf7W/G+Bq3Dw1+8dTAEiBMTuNib4xxTPKTFVapUWSVVgOcDb3wIc0zfdHnJA/PB2Zy+69+scp0BvocAHhdIEfzAfIH8wcTyg10PjJGjnRqkqq77CZn9b36xjgZ+DAHh29vWT8sdvlUvp0iepv7aj+uOFyhnw38gB+W2BqXwFaNaw8EBth5fXYjnjmrlQYv9bj03+e+JTlmM2b57e8Y5pZMTzby1A/QGcMVg6OVolReoL7aiB7XifXlguhlbhi08hJkfj+uIjw6kSCdVvJB+CyfecHZfLJaBEf1IpB91A/DBqLAckR1Fpg/Co9CB+GNYYaHGwSPKwxrDBdoRtmieoJ6FgPocDmP3bGYzASDSNrA536dcEUwxiT9cZjMBGKbNYTRoTzwQ1ON9z+WN4zDapA/J0EgE9L733A/d8EcPorVWYIFoJj8L+XzxrGYyL3Rslqwz+GR8Llf35RiCtSqr98kev64zGYY0KTIDUfr8rY0Wbr9cZjMAxqJKVbkZxNpv09hjMZjEYySopZfFFtj+7jAcEb7e2MxmNaMR13QI8j9DjkZYiP2MbxmNSR62E0KS7QMFfYVj9/htjMZg0gGyNqAsCAfyxy/DAdsZjMbSMtkS8LYc497fLBCZYjnB6X/WMZjMZSR62bdla5v++u+IKtYR4R6yZ29dsZjMCw0tg9ShVYyG0KRECDHmJG+3TCWv3muNZb2UH9OWMxmEZOhsOyBmZrGD9MC1sugggEH1/4P44zGYnkx8Ud0NIMi58wpA+anBOTOt9KwGgmVVAw630i0dL41jMHBvQMkg2nUqrI1k3sZJPzP54061C2ou/K2oRbyjGYzFNfAgwgfeUE9SST+GN4zGY8eo//2Q=="/>
          <p:cNvSpPr>
            <a:spLocks noChangeAspect="1" noChangeArrowheads="1"/>
          </p:cNvSpPr>
          <p:nvPr/>
        </p:nvSpPr>
        <p:spPr bwMode="auto">
          <a:xfrm>
            <a:off x="215900" y="-690563"/>
            <a:ext cx="2628900"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764704"/>
            <a:ext cx="4320480" cy="2664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http://t0.gstatic.com/images?q=tbn:ANd9GcTxwkdLwwegdRv26UAk90sjPX-SOKN--JtzlE0VqJWyRRDMvygMn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3645024"/>
            <a:ext cx="4372313"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5215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289451"/>
          </a:xfrm>
        </p:spPr>
        <p:txBody>
          <a:bodyPr>
            <a:normAutofit/>
          </a:bodyPr>
          <a:lstStyle/>
          <a:p>
            <a:r>
              <a:rPr lang="es-MX" dirty="0" smtClean="0">
                <a:effectLst/>
              </a:rPr>
              <a:t>A las orillas del río sagrado Ganga, peregrinos se sientan a meditar, ellos se sumergen en las aguas santas, toman el agua y repiten versos en </a:t>
            </a:r>
            <a:r>
              <a:rPr lang="es-MX" dirty="0" err="1" smtClean="0">
                <a:effectLst/>
              </a:rPr>
              <a:t>Sanskriti</a:t>
            </a:r>
            <a:r>
              <a:rPr lang="es-MX" dirty="0" smtClean="0">
                <a:effectLst/>
              </a:rPr>
              <a:t> (idioma de los dioses). Este rito o ceremonia les representa el perdón y limpieza de sus pecados, Se dice que India es el lugar más religioso y el más inmoral de todas las sociedades del mundo, esto se conoce como una paradoja, la cual está en el corazón de la religión Hindú.</a:t>
            </a:r>
            <a:endParaRPr lang="es-EC" dirty="0" smtClean="0">
              <a:effectLst/>
            </a:endParaRPr>
          </a:p>
          <a:p>
            <a:endParaRPr lang="es-EC" dirty="0"/>
          </a:p>
        </p:txBody>
      </p:sp>
    </p:spTree>
    <p:extLst>
      <p:ext uri="{BB962C8B-B14F-4D97-AF65-F5344CB8AC3E}">
        <p14:creationId xmlns:p14="http://schemas.microsoft.com/office/powerpoint/2010/main" val="38856079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dirty="0" smtClean="0"/>
              <a:t> </a:t>
            </a:r>
            <a:r>
              <a:rPr lang="es-EC" b="1" dirty="0" smtClean="0">
                <a:solidFill>
                  <a:srgbClr val="FF0000"/>
                </a:solidFill>
              </a:rPr>
              <a:t>ESPERANZA</a:t>
            </a:r>
            <a:endParaRPr lang="es-EC" b="1" dirty="0">
              <a:solidFill>
                <a:srgbClr val="FF0000"/>
              </a:solidFill>
            </a:endParaRPr>
          </a:p>
        </p:txBody>
      </p:sp>
      <p:sp>
        <p:nvSpPr>
          <p:cNvPr id="3" name="2 Marcador de contenido"/>
          <p:cNvSpPr>
            <a:spLocks noGrp="1"/>
          </p:cNvSpPr>
          <p:nvPr>
            <p:ph idx="1"/>
          </p:nvPr>
        </p:nvSpPr>
        <p:spPr/>
        <p:txBody>
          <a:bodyPr/>
          <a:lstStyle/>
          <a:p>
            <a:r>
              <a:rPr lang="es-EC" dirty="0"/>
              <a:t>El objetivo de los hindúes es reunirse con </a:t>
            </a:r>
            <a:r>
              <a:rPr lang="es-EC" dirty="0" smtClean="0"/>
              <a:t>Brama</a:t>
            </a:r>
            <a:r>
              <a:rPr lang="es-EC" dirty="0"/>
              <a:t>. Para ello, deberán poner fin al ciclo </a:t>
            </a:r>
            <a:r>
              <a:rPr lang="es-EC" dirty="0" err="1"/>
              <a:t>kármico</a:t>
            </a:r>
            <a:r>
              <a:rPr lang="es-EC" dirty="0"/>
              <a:t>, recorriendo diferentes caminos hasta alcanzar la perfección. La </a:t>
            </a:r>
            <a:r>
              <a:rPr lang="es-EC" dirty="0" smtClean="0"/>
              <a:t>rencarnación </a:t>
            </a:r>
            <a:r>
              <a:rPr lang="es-EC" dirty="0"/>
              <a:t>no se produce únicamente en los mortales: los dioses también se ven sujetos a ella, y de algunos de ellos, como </a:t>
            </a:r>
            <a:r>
              <a:rPr lang="es-EC" dirty="0" err="1"/>
              <a:t>Vishnú</a:t>
            </a:r>
            <a:r>
              <a:rPr lang="es-EC" dirty="0"/>
              <a:t>, se conocen un enorme número.</a:t>
            </a:r>
          </a:p>
          <a:p>
            <a:endParaRPr lang="es-EC" dirty="0"/>
          </a:p>
        </p:txBody>
      </p:sp>
    </p:spTree>
    <p:extLst>
      <p:ext uri="{BB962C8B-B14F-4D97-AF65-F5344CB8AC3E}">
        <p14:creationId xmlns:p14="http://schemas.microsoft.com/office/powerpoint/2010/main" val="26404594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marL="484632" indent="0" eaLnBrk="1" fontAlgn="auto" hangingPunct="1">
              <a:spcAft>
                <a:spcPts val="0"/>
              </a:spcAft>
              <a:defRPr/>
            </a:pPr>
            <a:r>
              <a:rPr lang="es-EC">
                <a:solidFill>
                  <a:schemeClr val="accent1">
                    <a:tint val="83000"/>
                    <a:satMod val="150000"/>
                  </a:schemeClr>
                </a:solidFill>
              </a:rPr>
              <a:t>Liberación </a:t>
            </a:r>
            <a:endParaRPr lang="en-US">
              <a:solidFill>
                <a:schemeClr val="accent1">
                  <a:tint val="83000"/>
                  <a:satMod val="150000"/>
                </a:schemeClr>
              </a:solidFill>
            </a:endParaRPr>
          </a:p>
        </p:txBody>
      </p:sp>
      <p:sp>
        <p:nvSpPr>
          <p:cNvPr id="22531" name="Rectangle 3"/>
          <p:cNvSpPr>
            <a:spLocks noGrp="1" noChangeArrowheads="1"/>
          </p:cNvSpPr>
          <p:nvPr>
            <p:ph idx="1"/>
          </p:nvPr>
        </p:nvSpPr>
        <p:spPr>
          <a:xfrm>
            <a:off x="-14288" y="1000125"/>
            <a:ext cx="8229601" cy="5184775"/>
          </a:xfrm>
        </p:spPr>
        <p:txBody>
          <a:bodyPr>
            <a:normAutofit/>
          </a:bodyPr>
          <a:lstStyle/>
          <a:p>
            <a:pPr marL="448056" indent="-384048" eaLnBrk="1" fontAlgn="auto" hangingPunct="1">
              <a:lnSpc>
                <a:spcPct val="80000"/>
              </a:lnSpc>
              <a:spcAft>
                <a:spcPts val="0"/>
              </a:spcAft>
              <a:buFont typeface="Wingdings 2"/>
              <a:buChar char=""/>
              <a:defRPr/>
            </a:pPr>
            <a:endParaRPr lang="es-EC" sz="2400" dirty="0" smtClean="0"/>
          </a:p>
          <a:p>
            <a:pPr marL="448056" indent="-384048" eaLnBrk="1" fontAlgn="auto" hangingPunct="1">
              <a:lnSpc>
                <a:spcPct val="80000"/>
              </a:lnSpc>
              <a:spcAft>
                <a:spcPts val="0"/>
              </a:spcAft>
              <a:buFont typeface="Wingdings 2"/>
              <a:buChar char=""/>
              <a:defRPr/>
            </a:pPr>
            <a:r>
              <a:rPr lang="es-EC" sz="2400" dirty="0" smtClean="0"/>
              <a:t>El </a:t>
            </a:r>
            <a:r>
              <a:rPr lang="es-EC" sz="2400" dirty="0"/>
              <a:t>ideal de un Hindú es ganar liberación o romper la cadena continua de reencarnación (</a:t>
            </a:r>
            <a:r>
              <a:rPr lang="es-EC" sz="2400" dirty="0" err="1"/>
              <a:t>samsara</a:t>
            </a:r>
            <a:r>
              <a:rPr lang="es-EC" sz="2400" dirty="0"/>
              <a:t>) y ser uno con </a:t>
            </a:r>
            <a:r>
              <a:rPr lang="es-EC" sz="2400" dirty="0" err="1"/>
              <a:t>Brahman</a:t>
            </a:r>
            <a:r>
              <a:rPr lang="es-EC" sz="2400" dirty="0"/>
              <a:t>.</a:t>
            </a:r>
          </a:p>
          <a:p>
            <a:pPr marL="448056" indent="-384048" eaLnBrk="1" fontAlgn="auto" hangingPunct="1">
              <a:lnSpc>
                <a:spcPct val="80000"/>
              </a:lnSpc>
              <a:spcAft>
                <a:spcPts val="0"/>
              </a:spcAft>
              <a:buFont typeface="Wingdings 2"/>
              <a:buChar char=""/>
              <a:defRPr/>
            </a:pPr>
            <a:r>
              <a:rPr lang="es-EC" sz="2400" dirty="0"/>
              <a:t>La reencarnación depende de las acciones o </a:t>
            </a:r>
            <a:r>
              <a:rPr lang="es-EC" sz="2400" b="1" dirty="0"/>
              <a:t>“karma”</a:t>
            </a:r>
          </a:p>
          <a:p>
            <a:pPr marL="448056" indent="-384048" eaLnBrk="1" fontAlgn="auto" hangingPunct="1">
              <a:lnSpc>
                <a:spcPct val="80000"/>
              </a:lnSpc>
              <a:spcAft>
                <a:spcPts val="0"/>
              </a:spcAft>
              <a:buFont typeface="Wingdings 2"/>
              <a:buChar char=""/>
              <a:defRPr/>
            </a:pPr>
            <a:r>
              <a:rPr lang="es-EC" sz="2400" dirty="0"/>
              <a:t>Si acumula suficiente buen karma, podrá convertirse eventualmente en un </a:t>
            </a:r>
            <a:r>
              <a:rPr lang="es-EC" sz="2400" b="1" dirty="0" err="1"/>
              <a:t>sannyasi</a:t>
            </a:r>
            <a:r>
              <a:rPr lang="es-EC" sz="2400" b="1" dirty="0"/>
              <a:t>.  </a:t>
            </a:r>
            <a:r>
              <a:rPr lang="es-EC" sz="2400" dirty="0"/>
              <a:t>(Alguien listo para ser iluminado y sumergirse en un </a:t>
            </a:r>
            <a:r>
              <a:rPr lang="es-EC" sz="2400" dirty="0" err="1"/>
              <a:t>Brahman</a:t>
            </a:r>
            <a:r>
              <a:rPr lang="es-EC" sz="2400" dirty="0"/>
              <a:t>)</a:t>
            </a:r>
          </a:p>
          <a:p>
            <a:pPr marL="448056" indent="-384048" eaLnBrk="1" fontAlgn="auto" hangingPunct="1">
              <a:lnSpc>
                <a:spcPct val="80000"/>
              </a:lnSpc>
              <a:spcAft>
                <a:spcPts val="0"/>
              </a:spcAft>
              <a:buFont typeface="Wingdings 2"/>
              <a:buChar char=""/>
              <a:defRPr/>
            </a:pPr>
            <a:r>
              <a:rPr lang="es-EC" sz="2400" dirty="0"/>
              <a:t>El estado final se llama </a:t>
            </a:r>
            <a:r>
              <a:rPr lang="es-EC" sz="2400" b="1" dirty="0"/>
              <a:t>“Nirvana”, </a:t>
            </a:r>
            <a:r>
              <a:rPr lang="es-EC" sz="2400" dirty="0"/>
              <a:t>es decir cuando una persona pierde su identidad y se une/funde con </a:t>
            </a:r>
            <a:r>
              <a:rPr lang="es-EC" sz="2400" dirty="0" err="1"/>
              <a:t>Brahman</a:t>
            </a:r>
            <a:r>
              <a:rPr lang="es-EC" sz="2400" dirty="0"/>
              <a:t>.</a:t>
            </a:r>
          </a:p>
          <a:p>
            <a:pPr marL="822960" lvl="1" eaLnBrk="1" fontAlgn="auto" hangingPunct="1">
              <a:lnSpc>
                <a:spcPct val="80000"/>
              </a:lnSpc>
              <a:spcAft>
                <a:spcPts val="0"/>
              </a:spcAft>
              <a:buFont typeface="Verdana"/>
              <a:buChar char="›"/>
              <a:defRPr/>
            </a:pPr>
            <a:r>
              <a:rPr lang="es-EC" sz="2000" dirty="0"/>
              <a:t>El camino del conocimiento </a:t>
            </a:r>
          </a:p>
          <a:p>
            <a:pPr marL="822960" lvl="1" eaLnBrk="1" fontAlgn="auto" hangingPunct="1">
              <a:lnSpc>
                <a:spcPct val="80000"/>
              </a:lnSpc>
              <a:spcAft>
                <a:spcPts val="0"/>
              </a:spcAft>
              <a:buFontTx/>
              <a:buNone/>
              <a:defRPr/>
            </a:pPr>
            <a:r>
              <a:rPr lang="es-EC" sz="2000" dirty="0"/>
              <a:t>	(</a:t>
            </a:r>
            <a:r>
              <a:rPr lang="es-EC" sz="2000" dirty="0" err="1"/>
              <a:t>Jnana</a:t>
            </a:r>
            <a:r>
              <a:rPr lang="es-EC" sz="2000" dirty="0"/>
              <a:t> Marga)</a:t>
            </a:r>
          </a:p>
          <a:p>
            <a:pPr marL="822960" lvl="1" eaLnBrk="1" fontAlgn="auto" hangingPunct="1">
              <a:lnSpc>
                <a:spcPct val="80000"/>
              </a:lnSpc>
              <a:spcAft>
                <a:spcPts val="0"/>
              </a:spcAft>
              <a:buFont typeface="Verdana"/>
              <a:buChar char="›"/>
              <a:defRPr/>
            </a:pPr>
            <a:r>
              <a:rPr lang="es-EC" sz="2000" dirty="0"/>
              <a:t>El camino de la conducta recta </a:t>
            </a:r>
          </a:p>
          <a:p>
            <a:pPr marL="822960" lvl="1" eaLnBrk="1" fontAlgn="auto" hangingPunct="1">
              <a:lnSpc>
                <a:spcPct val="80000"/>
              </a:lnSpc>
              <a:spcAft>
                <a:spcPts val="0"/>
              </a:spcAft>
              <a:buFontTx/>
              <a:buNone/>
              <a:defRPr/>
            </a:pPr>
            <a:r>
              <a:rPr lang="es-EC" sz="2000" dirty="0"/>
              <a:t>	(Karma Marga)</a:t>
            </a:r>
          </a:p>
          <a:p>
            <a:pPr marL="822960" lvl="1" eaLnBrk="1" fontAlgn="auto" hangingPunct="1">
              <a:lnSpc>
                <a:spcPct val="80000"/>
              </a:lnSpc>
              <a:spcAft>
                <a:spcPts val="0"/>
              </a:spcAft>
              <a:buFont typeface="Verdana"/>
              <a:buChar char="›"/>
              <a:defRPr/>
            </a:pPr>
            <a:r>
              <a:rPr lang="es-EC" sz="2000" dirty="0"/>
              <a:t>El camino de la devoción (</a:t>
            </a:r>
            <a:r>
              <a:rPr lang="es-EC" sz="2000" dirty="0" err="1"/>
              <a:t>Bhakti</a:t>
            </a:r>
            <a:r>
              <a:rPr lang="es-EC" sz="2000" dirty="0"/>
              <a:t> Marga)</a:t>
            </a:r>
            <a:endParaRPr lang="en-US" sz="2000" dirty="0"/>
          </a:p>
        </p:txBody>
      </p:sp>
    </p:spTree>
    <p:extLst>
      <p:ext uri="{BB962C8B-B14F-4D97-AF65-F5344CB8AC3E}">
        <p14:creationId xmlns:p14="http://schemas.microsoft.com/office/powerpoint/2010/main" val="3196103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 calcmode="lin" valueType="num">
                                      <p:cBhvr>
                                        <p:cTn id="7" dur="1000" fill="hold"/>
                                        <p:tgtEl>
                                          <p:spTgt spid="22531">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22531">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22531">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2531">
                                            <p:txEl>
                                              <p:pRg st="2" end="2"/>
                                            </p:txEl>
                                          </p:spTgt>
                                        </p:tgtEl>
                                        <p:attrNameLst>
                                          <p:attrName>style.visibility</p:attrName>
                                        </p:attrNameLst>
                                      </p:cBhvr>
                                      <p:to>
                                        <p:strVal val="visible"/>
                                      </p:to>
                                    </p:set>
                                    <p:anim calcmode="lin" valueType="num">
                                      <p:cBhvr>
                                        <p:cTn id="14" dur="1000" fill="hold"/>
                                        <p:tgtEl>
                                          <p:spTgt spid="22531">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22531">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22531">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2531">
                                            <p:txEl>
                                              <p:pRg st="3" end="3"/>
                                            </p:txEl>
                                          </p:spTgt>
                                        </p:tgtEl>
                                        <p:attrNameLst>
                                          <p:attrName>style.visibility</p:attrName>
                                        </p:attrNameLst>
                                      </p:cBhvr>
                                      <p:to>
                                        <p:strVal val="visible"/>
                                      </p:to>
                                    </p:set>
                                    <p:anim calcmode="lin" valueType="num">
                                      <p:cBhvr>
                                        <p:cTn id="21" dur="1000" fill="hold"/>
                                        <p:tgtEl>
                                          <p:spTgt spid="22531">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22531">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22531">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2531">
                                            <p:txEl>
                                              <p:pRg st="4" end="4"/>
                                            </p:txEl>
                                          </p:spTgt>
                                        </p:tgtEl>
                                        <p:attrNameLst>
                                          <p:attrName>style.visibility</p:attrName>
                                        </p:attrNameLst>
                                      </p:cBhvr>
                                      <p:to>
                                        <p:strVal val="visible"/>
                                      </p:to>
                                    </p:set>
                                    <p:anim calcmode="lin" valueType="num">
                                      <p:cBhvr>
                                        <p:cTn id="28" dur="1000" fill="hold"/>
                                        <p:tgtEl>
                                          <p:spTgt spid="22531">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22531">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22531">
                                            <p:txEl>
                                              <p:pRg st="4" end="4"/>
                                            </p:txEl>
                                          </p:spTgt>
                                        </p:tgtEl>
                                      </p:cBhvr>
                                    </p:animEffect>
                                  </p:childTnLst>
                                </p:cTn>
                              </p:par>
                              <p:par>
                                <p:cTn id="31" presetID="55" presetClass="entr" presetSubtype="0" fill="hold" grpId="0" nodeType="withEffect">
                                  <p:stCondLst>
                                    <p:cond delay="0"/>
                                  </p:stCondLst>
                                  <p:childTnLst>
                                    <p:set>
                                      <p:cBhvr>
                                        <p:cTn id="32" dur="1" fill="hold">
                                          <p:stCondLst>
                                            <p:cond delay="0"/>
                                          </p:stCondLst>
                                        </p:cTn>
                                        <p:tgtEl>
                                          <p:spTgt spid="22531">
                                            <p:txEl>
                                              <p:pRg st="5" end="5"/>
                                            </p:txEl>
                                          </p:spTgt>
                                        </p:tgtEl>
                                        <p:attrNameLst>
                                          <p:attrName>style.visibility</p:attrName>
                                        </p:attrNameLst>
                                      </p:cBhvr>
                                      <p:to>
                                        <p:strVal val="visible"/>
                                      </p:to>
                                    </p:set>
                                    <p:anim calcmode="lin" valueType="num">
                                      <p:cBhvr>
                                        <p:cTn id="33" dur="1000" fill="hold"/>
                                        <p:tgtEl>
                                          <p:spTgt spid="22531">
                                            <p:txEl>
                                              <p:pRg st="5" end="5"/>
                                            </p:txEl>
                                          </p:spTgt>
                                        </p:tgtEl>
                                        <p:attrNameLst>
                                          <p:attrName>ppt_w</p:attrName>
                                        </p:attrNameLst>
                                      </p:cBhvr>
                                      <p:tavLst>
                                        <p:tav tm="0">
                                          <p:val>
                                            <p:strVal val="#ppt_w*0.70"/>
                                          </p:val>
                                        </p:tav>
                                        <p:tav tm="100000">
                                          <p:val>
                                            <p:strVal val="#ppt_w"/>
                                          </p:val>
                                        </p:tav>
                                      </p:tavLst>
                                    </p:anim>
                                    <p:anim calcmode="lin" valueType="num">
                                      <p:cBhvr>
                                        <p:cTn id="34" dur="1000" fill="hold"/>
                                        <p:tgtEl>
                                          <p:spTgt spid="22531">
                                            <p:txEl>
                                              <p:pRg st="5" end="5"/>
                                            </p:txEl>
                                          </p:spTgt>
                                        </p:tgtEl>
                                        <p:attrNameLst>
                                          <p:attrName>ppt_h</p:attrName>
                                        </p:attrNameLst>
                                      </p:cBhvr>
                                      <p:tavLst>
                                        <p:tav tm="0">
                                          <p:val>
                                            <p:strVal val="#ppt_h"/>
                                          </p:val>
                                        </p:tav>
                                        <p:tav tm="100000">
                                          <p:val>
                                            <p:strVal val="#ppt_h"/>
                                          </p:val>
                                        </p:tav>
                                      </p:tavLst>
                                    </p:anim>
                                    <p:animEffect transition="in" filter="fade">
                                      <p:cBhvr>
                                        <p:cTn id="35" dur="1000"/>
                                        <p:tgtEl>
                                          <p:spTgt spid="22531">
                                            <p:txEl>
                                              <p:pRg st="5" end="5"/>
                                            </p:txEl>
                                          </p:spTgt>
                                        </p:tgtEl>
                                      </p:cBhvr>
                                    </p:animEffect>
                                  </p:childTnLst>
                                </p:cTn>
                              </p:par>
                              <p:par>
                                <p:cTn id="36" presetID="55" presetClass="entr" presetSubtype="0" fill="hold" grpId="0" nodeType="withEffect">
                                  <p:stCondLst>
                                    <p:cond delay="0"/>
                                  </p:stCondLst>
                                  <p:childTnLst>
                                    <p:set>
                                      <p:cBhvr>
                                        <p:cTn id="37" dur="1" fill="hold">
                                          <p:stCondLst>
                                            <p:cond delay="0"/>
                                          </p:stCondLst>
                                        </p:cTn>
                                        <p:tgtEl>
                                          <p:spTgt spid="22531">
                                            <p:txEl>
                                              <p:pRg st="6" end="6"/>
                                            </p:txEl>
                                          </p:spTgt>
                                        </p:tgtEl>
                                        <p:attrNameLst>
                                          <p:attrName>style.visibility</p:attrName>
                                        </p:attrNameLst>
                                      </p:cBhvr>
                                      <p:to>
                                        <p:strVal val="visible"/>
                                      </p:to>
                                    </p:set>
                                    <p:anim calcmode="lin" valueType="num">
                                      <p:cBhvr>
                                        <p:cTn id="38" dur="1000" fill="hold"/>
                                        <p:tgtEl>
                                          <p:spTgt spid="22531">
                                            <p:txEl>
                                              <p:pRg st="6" end="6"/>
                                            </p:txEl>
                                          </p:spTgt>
                                        </p:tgtEl>
                                        <p:attrNameLst>
                                          <p:attrName>ppt_w</p:attrName>
                                        </p:attrNameLst>
                                      </p:cBhvr>
                                      <p:tavLst>
                                        <p:tav tm="0">
                                          <p:val>
                                            <p:strVal val="#ppt_w*0.70"/>
                                          </p:val>
                                        </p:tav>
                                        <p:tav tm="100000">
                                          <p:val>
                                            <p:strVal val="#ppt_w"/>
                                          </p:val>
                                        </p:tav>
                                      </p:tavLst>
                                    </p:anim>
                                    <p:anim calcmode="lin" valueType="num">
                                      <p:cBhvr>
                                        <p:cTn id="39" dur="1000" fill="hold"/>
                                        <p:tgtEl>
                                          <p:spTgt spid="22531">
                                            <p:txEl>
                                              <p:pRg st="6" end="6"/>
                                            </p:txEl>
                                          </p:spTgt>
                                        </p:tgtEl>
                                        <p:attrNameLst>
                                          <p:attrName>ppt_h</p:attrName>
                                        </p:attrNameLst>
                                      </p:cBhvr>
                                      <p:tavLst>
                                        <p:tav tm="0">
                                          <p:val>
                                            <p:strVal val="#ppt_h"/>
                                          </p:val>
                                        </p:tav>
                                        <p:tav tm="100000">
                                          <p:val>
                                            <p:strVal val="#ppt_h"/>
                                          </p:val>
                                        </p:tav>
                                      </p:tavLst>
                                    </p:anim>
                                    <p:animEffect transition="in" filter="fade">
                                      <p:cBhvr>
                                        <p:cTn id="40" dur="1000"/>
                                        <p:tgtEl>
                                          <p:spTgt spid="22531">
                                            <p:txEl>
                                              <p:pRg st="6" end="6"/>
                                            </p:txEl>
                                          </p:spTgt>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22531">
                                            <p:txEl>
                                              <p:pRg st="7" end="7"/>
                                            </p:txEl>
                                          </p:spTgt>
                                        </p:tgtEl>
                                        <p:attrNameLst>
                                          <p:attrName>style.visibility</p:attrName>
                                        </p:attrNameLst>
                                      </p:cBhvr>
                                      <p:to>
                                        <p:strVal val="visible"/>
                                      </p:to>
                                    </p:set>
                                    <p:anim calcmode="lin" valueType="num">
                                      <p:cBhvr>
                                        <p:cTn id="43" dur="1000" fill="hold"/>
                                        <p:tgtEl>
                                          <p:spTgt spid="22531">
                                            <p:txEl>
                                              <p:pRg st="7" end="7"/>
                                            </p:txEl>
                                          </p:spTgt>
                                        </p:tgtEl>
                                        <p:attrNameLst>
                                          <p:attrName>ppt_w</p:attrName>
                                        </p:attrNameLst>
                                      </p:cBhvr>
                                      <p:tavLst>
                                        <p:tav tm="0">
                                          <p:val>
                                            <p:strVal val="#ppt_w*0.70"/>
                                          </p:val>
                                        </p:tav>
                                        <p:tav tm="100000">
                                          <p:val>
                                            <p:strVal val="#ppt_w"/>
                                          </p:val>
                                        </p:tav>
                                      </p:tavLst>
                                    </p:anim>
                                    <p:anim calcmode="lin" valueType="num">
                                      <p:cBhvr>
                                        <p:cTn id="44" dur="1000" fill="hold"/>
                                        <p:tgtEl>
                                          <p:spTgt spid="22531">
                                            <p:txEl>
                                              <p:pRg st="7" end="7"/>
                                            </p:txEl>
                                          </p:spTgt>
                                        </p:tgtEl>
                                        <p:attrNameLst>
                                          <p:attrName>ppt_h</p:attrName>
                                        </p:attrNameLst>
                                      </p:cBhvr>
                                      <p:tavLst>
                                        <p:tav tm="0">
                                          <p:val>
                                            <p:strVal val="#ppt_h"/>
                                          </p:val>
                                        </p:tav>
                                        <p:tav tm="100000">
                                          <p:val>
                                            <p:strVal val="#ppt_h"/>
                                          </p:val>
                                        </p:tav>
                                      </p:tavLst>
                                    </p:anim>
                                    <p:animEffect transition="in" filter="fade">
                                      <p:cBhvr>
                                        <p:cTn id="45" dur="1000"/>
                                        <p:tgtEl>
                                          <p:spTgt spid="22531">
                                            <p:txEl>
                                              <p:pRg st="7" end="7"/>
                                            </p:txEl>
                                          </p:spTgt>
                                        </p:tgtEl>
                                      </p:cBhvr>
                                    </p:animEffect>
                                  </p:childTnLst>
                                </p:cTn>
                              </p:par>
                              <p:par>
                                <p:cTn id="46" presetID="55" presetClass="entr" presetSubtype="0" fill="hold" grpId="0" nodeType="withEffect">
                                  <p:stCondLst>
                                    <p:cond delay="0"/>
                                  </p:stCondLst>
                                  <p:childTnLst>
                                    <p:set>
                                      <p:cBhvr>
                                        <p:cTn id="47" dur="1" fill="hold">
                                          <p:stCondLst>
                                            <p:cond delay="0"/>
                                          </p:stCondLst>
                                        </p:cTn>
                                        <p:tgtEl>
                                          <p:spTgt spid="22531">
                                            <p:txEl>
                                              <p:pRg st="8" end="8"/>
                                            </p:txEl>
                                          </p:spTgt>
                                        </p:tgtEl>
                                        <p:attrNameLst>
                                          <p:attrName>style.visibility</p:attrName>
                                        </p:attrNameLst>
                                      </p:cBhvr>
                                      <p:to>
                                        <p:strVal val="visible"/>
                                      </p:to>
                                    </p:set>
                                    <p:anim calcmode="lin" valueType="num">
                                      <p:cBhvr>
                                        <p:cTn id="48" dur="1000" fill="hold"/>
                                        <p:tgtEl>
                                          <p:spTgt spid="22531">
                                            <p:txEl>
                                              <p:pRg st="8" end="8"/>
                                            </p:txEl>
                                          </p:spTgt>
                                        </p:tgtEl>
                                        <p:attrNameLst>
                                          <p:attrName>ppt_w</p:attrName>
                                        </p:attrNameLst>
                                      </p:cBhvr>
                                      <p:tavLst>
                                        <p:tav tm="0">
                                          <p:val>
                                            <p:strVal val="#ppt_w*0.70"/>
                                          </p:val>
                                        </p:tav>
                                        <p:tav tm="100000">
                                          <p:val>
                                            <p:strVal val="#ppt_w"/>
                                          </p:val>
                                        </p:tav>
                                      </p:tavLst>
                                    </p:anim>
                                    <p:anim calcmode="lin" valueType="num">
                                      <p:cBhvr>
                                        <p:cTn id="49" dur="1000" fill="hold"/>
                                        <p:tgtEl>
                                          <p:spTgt spid="22531">
                                            <p:txEl>
                                              <p:pRg st="8" end="8"/>
                                            </p:txEl>
                                          </p:spTgt>
                                        </p:tgtEl>
                                        <p:attrNameLst>
                                          <p:attrName>ppt_h</p:attrName>
                                        </p:attrNameLst>
                                      </p:cBhvr>
                                      <p:tavLst>
                                        <p:tav tm="0">
                                          <p:val>
                                            <p:strVal val="#ppt_h"/>
                                          </p:val>
                                        </p:tav>
                                        <p:tav tm="100000">
                                          <p:val>
                                            <p:strVal val="#ppt_h"/>
                                          </p:val>
                                        </p:tav>
                                      </p:tavLst>
                                    </p:anim>
                                    <p:animEffect transition="in" filter="fade">
                                      <p:cBhvr>
                                        <p:cTn id="50" dur="1000"/>
                                        <p:tgtEl>
                                          <p:spTgt spid="22531">
                                            <p:txEl>
                                              <p:pRg st="8" end="8"/>
                                            </p:txEl>
                                          </p:spTgt>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22531">
                                            <p:txEl>
                                              <p:pRg st="9" end="9"/>
                                            </p:txEl>
                                          </p:spTgt>
                                        </p:tgtEl>
                                        <p:attrNameLst>
                                          <p:attrName>style.visibility</p:attrName>
                                        </p:attrNameLst>
                                      </p:cBhvr>
                                      <p:to>
                                        <p:strVal val="visible"/>
                                      </p:to>
                                    </p:set>
                                    <p:anim calcmode="lin" valueType="num">
                                      <p:cBhvr>
                                        <p:cTn id="53" dur="1000" fill="hold"/>
                                        <p:tgtEl>
                                          <p:spTgt spid="22531">
                                            <p:txEl>
                                              <p:pRg st="9" end="9"/>
                                            </p:txEl>
                                          </p:spTgt>
                                        </p:tgtEl>
                                        <p:attrNameLst>
                                          <p:attrName>ppt_w</p:attrName>
                                        </p:attrNameLst>
                                      </p:cBhvr>
                                      <p:tavLst>
                                        <p:tav tm="0">
                                          <p:val>
                                            <p:strVal val="#ppt_w*0.70"/>
                                          </p:val>
                                        </p:tav>
                                        <p:tav tm="100000">
                                          <p:val>
                                            <p:strVal val="#ppt_w"/>
                                          </p:val>
                                        </p:tav>
                                      </p:tavLst>
                                    </p:anim>
                                    <p:anim calcmode="lin" valueType="num">
                                      <p:cBhvr>
                                        <p:cTn id="54" dur="1000" fill="hold"/>
                                        <p:tgtEl>
                                          <p:spTgt spid="22531">
                                            <p:txEl>
                                              <p:pRg st="9" end="9"/>
                                            </p:txEl>
                                          </p:spTgt>
                                        </p:tgtEl>
                                        <p:attrNameLst>
                                          <p:attrName>ppt_h</p:attrName>
                                        </p:attrNameLst>
                                      </p:cBhvr>
                                      <p:tavLst>
                                        <p:tav tm="0">
                                          <p:val>
                                            <p:strVal val="#ppt_h"/>
                                          </p:val>
                                        </p:tav>
                                        <p:tav tm="100000">
                                          <p:val>
                                            <p:strVal val="#ppt_h"/>
                                          </p:val>
                                        </p:tav>
                                      </p:tavLst>
                                    </p:anim>
                                    <p:animEffect transition="in" filter="fade">
                                      <p:cBhvr>
                                        <p:cTn id="55" dur="1000"/>
                                        <p:tgtEl>
                                          <p:spTgt spid="2253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C" dirty="0"/>
              <a:t>Como es una religión mítica, también hay leyendas sobre héroes, recogidas en poemas antiguos. Un ejemplo es el </a:t>
            </a:r>
            <a:r>
              <a:rPr lang="es-EC" i="1" dirty="0" err="1"/>
              <a:t>Ramayana</a:t>
            </a:r>
            <a:r>
              <a:rPr lang="es-EC" dirty="0"/>
              <a:t>, que narra las aventuras de un príncipe guerrero, Rama, para salvar a su amada Sita.</a:t>
            </a:r>
          </a:p>
          <a:p>
            <a:pPr marL="0" indent="0">
              <a:buNone/>
            </a:pPr>
            <a:endParaRPr lang="es-EC" dirty="0"/>
          </a:p>
        </p:txBody>
      </p:sp>
    </p:spTree>
    <p:extLst>
      <p:ext uri="{BB962C8B-B14F-4D97-AF65-F5344CB8AC3E}">
        <p14:creationId xmlns:p14="http://schemas.microsoft.com/office/powerpoint/2010/main" val="39511395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796950"/>
          </a:xfrm>
        </p:spPr>
        <p:txBody>
          <a:bodyPr>
            <a:normAutofit fontScale="90000"/>
          </a:bodyPr>
          <a:lstStyle/>
          <a:p>
            <a:r>
              <a:rPr lang="es-MX" b="1" dirty="0" smtClean="0">
                <a:solidFill>
                  <a:srgbClr val="FF0000"/>
                </a:solidFill>
              </a:rPr>
              <a:t>SUS LIBROS SAGRADOS</a:t>
            </a:r>
            <a:r>
              <a:rPr lang="es-EC" dirty="0" smtClean="0"/>
              <a:t/>
            </a:r>
            <a:br>
              <a:rPr lang="es-EC" dirty="0" smtClean="0"/>
            </a:br>
            <a:endParaRPr lang="es-EC" dirty="0"/>
          </a:p>
        </p:txBody>
      </p:sp>
      <p:sp>
        <p:nvSpPr>
          <p:cNvPr id="3" name="2 Marcador de contenido"/>
          <p:cNvSpPr>
            <a:spLocks noGrp="1"/>
          </p:cNvSpPr>
          <p:nvPr>
            <p:ph idx="1"/>
          </p:nvPr>
        </p:nvSpPr>
        <p:spPr/>
        <p:txBody>
          <a:bodyPr>
            <a:normAutofit lnSpcReduction="10000"/>
          </a:bodyPr>
          <a:lstStyle/>
          <a:p>
            <a:pPr>
              <a:defRPr/>
            </a:pPr>
            <a:r>
              <a:rPr lang="es-MX" dirty="0" smtClean="0"/>
              <a:t>Existen </a:t>
            </a:r>
            <a:r>
              <a:rPr lang="es-MX" dirty="0"/>
              <a:t>dos libros, los cuales contienen la historia del origen del Hinduismo, los cuales son: </a:t>
            </a:r>
            <a:endParaRPr lang="es-EC" dirty="0"/>
          </a:p>
          <a:p>
            <a:pPr>
              <a:defRPr/>
            </a:pPr>
            <a:r>
              <a:rPr lang="es-MX" dirty="0"/>
              <a:t>1.- El </a:t>
            </a:r>
            <a:r>
              <a:rPr lang="es-MX" dirty="0" err="1"/>
              <a:t>Ramayana</a:t>
            </a:r>
            <a:r>
              <a:rPr lang="es-MX" dirty="0"/>
              <a:t>, que contiene 24,000 versos, en el cual se cuenta la historia de la vida de Rama.</a:t>
            </a:r>
            <a:endParaRPr lang="es-EC" dirty="0"/>
          </a:p>
          <a:p>
            <a:pPr>
              <a:defRPr/>
            </a:pPr>
            <a:r>
              <a:rPr lang="es-MX" dirty="0"/>
              <a:t>2.- El </a:t>
            </a:r>
            <a:r>
              <a:rPr lang="es-MX" dirty="0" err="1"/>
              <a:t>Mahabharata</a:t>
            </a:r>
            <a:r>
              <a:rPr lang="es-MX" dirty="0"/>
              <a:t>, que contiene 100, 000 versos, este es 15 veces más largo que la Biblia. </a:t>
            </a:r>
            <a:endParaRPr lang="es-EC" dirty="0"/>
          </a:p>
          <a:p>
            <a:endParaRPr lang="es-EC" dirty="0"/>
          </a:p>
        </p:txBody>
      </p:sp>
    </p:spTree>
    <p:extLst>
      <p:ext uri="{BB962C8B-B14F-4D97-AF65-F5344CB8AC3E}">
        <p14:creationId xmlns:p14="http://schemas.microsoft.com/office/powerpoint/2010/main" val="332864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marL="484632" indent="0" eaLnBrk="1" fontAlgn="auto" hangingPunct="1">
              <a:spcAft>
                <a:spcPts val="0"/>
              </a:spcAft>
              <a:defRPr/>
            </a:pPr>
            <a:r>
              <a:rPr lang="en-US" dirty="0" smtClean="0">
                <a:solidFill>
                  <a:schemeClr val="accent1">
                    <a:tint val="83000"/>
                    <a:satMod val="150000"/>
                  </a:schemeClr>
                </a:solidFill>
              </a:rPr>
              <a:t>HINDUISMO  y el </a:t>
            </a:r>
            <a:r>
              <a:rPr lang="en-US" dirty="0" err="1" smtClean="0">
                <a:solidFill>
                  <a:schemeClr val="accent1">
                    <a:tint val="83000"/>
                    <a:satMod val="150000"/>
                  </a:schemeClr>
                </a:solidFill>
              </a:rPr>
              <a:t>Mundo</a:t>
            </a:r>
            <a:endParaRPr lang="en-US" dirty="0">
              <a:solidFill>
                <a:schemeClr val="accent1">
                  <a:tint val="83000"/>
                  <a:satMod val="150000"/>
                </a:schemeClr>
              </a:solidFill>
            </a:endParaRPr>
          </a:p>
        </p:txBody>
      </p:sp>
      <p:sp>
        <p:nvSpPr>
          <p:cNvPr id="3" name="2 Marcador de contenido"/>
          <p:cNvSpPr>
            <a:spLocks noGrp="1"/>
          </p:cNvSpPr>
          <p:nvPr>
            <p:ph idx="1"/>
          </p:nvPr>
        </p:nvSpPr>
        <p:spPr>
          <a:xfrm>
            <a:off x="457200" y="1500188"/>
            <a:ext cx="7571184" cy="4305076"/>
          </a:xfrm>
        </p:spPr>
        <p:txBody>
          <a:bodyPr>
            <a:normAutofit/>
          </a:bodyPr>
          <a:lstStyle/>
          <a:p>
            <a:pPr eaLnBrk="1" hangingPunct="1"/>
            <a:r>
              <a:rPr lang="en-US" sz="2800" dirty="0" smtClean="0"/>
              <a:t>Se </a:t>
            </a:r>
            <a:r>
              <a:rPr lang="en-US" sz="2800" dirty="0" err="1" smtClean="0"/>
              <a:t>considera</a:t>
            </a:r>
            <a:r>
              <a:rPr lang="en-US" sz="2800" dirty="0" smtClean="0"/>
              <a:t> </a:t>
            </a:r>
            <a:r>
              <a:rPr lang="en-US" sz="2800" dirty="0" err="1" smtClean="0"/>
              <a:t>que</a:t>
            </a:r>
            <a:r>
              <a:rPr lang="en-US" sz="2800" dirty="0" smtClean="0"/>
              <a:t> el 13% de la </a:t>
            </a:r>
            <a:r>
              <a:rPr lang="en-US" sz="2800" dirty="0" err="1" smtClean="0"/>
              <a:t>poblaci</a:t>
            </a:r>
            <a:r>
              <a:rPr lang="es-ES" sz="2800" dirty="0" err="1" smtClean="0"/>
              <a:t>ón</a:t>
            </a:r>
            <a:r>
              <a:rPr lang="es-ES" sz="2800" dirty="0" smtClean="0"/>
              <a:t> del mundo son Hindúes, pero las influencias del Hinduismo van más allá de estas cifras.</a:t>
            </a:r>
          </a:p>
          <a:p>
            <a:pPr eaLnBrk="1" hangingPunct="1"/>
            <a:r>
              <a:rPr lang="es-ES" sz="2800" dirty="0" smtClean="0"/>
              <a:t>La mayoría vive en India – </a:t>
            </a:r>
            <a:r>
              <a:rPr lang="es-ES" sz="2800" dirty="0" smtClean="0"/>
              <a:t>83% </a:t>
            </a:r>
            <a:r>
              <a:rPr lang="es-ES" sz="2800" dirty="0" smtClean="0"/>
              <a:t>de la </a:t>
            </a:r>
            <a:r>
              <a:rPr lang="es-ES" sz="2800" dirty="0" smtClean="0"/>
              <a:t>población.</a:t>
            </a:r>
            <a:endParaRPr lang="es-ES" sz="2800" dirty="0" smtClean="0"/>
          </a:p>
          <a:p>
            <a:pPr eaLnBrk="1" hangingPunct="1"/>
            <a:r>
              <a:rPr lang="es-ES" sz="2800" dirty="0" smtClean="0"/>
              <a:t>También los encontramos en Bangladesh (11%), </a:t>
            </a:r>
            <a:r>
              <a:rPr lang="es-ES" sz="2800" dirty="0" err="1" smtClean="0"/>
              <a:t>Bhutan</a:t>
            </a:r>
            <a:r>
              <a:rPr lang="es-ES" sz="2800" dirty="0" smtClean="0"/>
              <a:t> (25%), </a:t>
            </a:r>
            <a:r>
              <a:rPr lang="es-ES" sz="2800" dirty="0" err="1" smtClean="0"/>
              <a:t>Fiji</a:t>
            </a:r>
            <a:r>
              <a:rPr lang="es-ES" sz="2800" dirty="0" smtClean="0"/>
              <a:t> (41%), </a:t>
            </a:r>
            <a:r>
              <a:rPr lang="es-ES" sz="2800" dirty="0" err="1" smtClean="0"/>
              <a:t>Mauritius</a:t>
            </a:r>
            <a:r>
              <a:rPr lang="es-ES" sz="2800" dirty="0" smtClean="0"/>
              <a:t> (50%), Nepal (89%), Sri Lanka (15%), </a:t>
            </a:r>
            <a:r>
              <a:rPr lang="es-ES" sz="2800" dirty="0" smtClean="0"/>
              <a:t>Surinam                                 </a:t>
            </a:r>
            <a:r>
              <a:rPr lang="es-ES" sz="2800" dirty="0" smtClean="0"/>
              <a:t>(27%) y Trinidad (25</a:t>
            </a:r>
            <a:r>
              <a:rPr lang="es-ES" sz="2800" dirty="0" smtClean="0"/>
              <a:t>%).</a:t>
            </a:r>
            <a:endParaRPr lang="es-ES" sz="2800"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437112"/>
            <a:ext cx="3029744" cy="216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4983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smtClean="0"/>
              <a:t>Pero el libro más famoso y sagrado para el pueblo hindú es el </a:t>
            </a:r>
            <a:r>
              <a:rPr lang="es-MX" dirty="0" err="1" smtClean="0"/>
              <a:t>Bhagavad</a:t>
            </a:r>
            <a:r>
              <a:rPr lang="es-MX" dirty="0" smtClean="0"/>
              <a:t> Gita o canción de dios. Este contiene 700 versos de poesía filosófica y es conocido como el libro de Krishna y se mantiene de mucha influencia.</a:t>
            </a:r>
            <a:endParaRPr lang="es-EC" dirty="0" smtClean="0"/>
          </a:p>
          <a:p>
            <a:endParaRPr lang="es-EC" dirty="0"/>
          </a:p>
        </p:txBody>
      </p:sp>
    </p:spTree>
    <p:extLst>
      <p:ext uri="{BB962C8B-B14F-4D97-AF65-F5344CB8AC3E}">
        <p14:creationId xmlns:p14="http://schemas.microsoft.com/office/powerpoint/2010/main" val="33764124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23928" y="274638"/>
            <a:ext cx="2448272" cy="1143000"/>
          </a:xfrm>
        </p:spPr>
        <p:txBody>
          <a:bodyPr/>
          <a:lstStyle/>
          <a:p>
            <a:r>
              <a:rPr lang="es-EC" b="1" dirty="0" smtClean="0">
                <a:solidFill>
                  <a:srgbClr val="FF0000"/>
                </a:solidFill>
              </a:rPr>
              <a:t>CASTAS</a:t>
            </a:r>
            <a:endParaRPr lang="es-EC" b="1" dirty="0">
              <a:solidFill>
                <a:srgbClr val="FF0000"/>
              </a:solidFill>
            </a:endParaRPr>
          </a:p>
        </p:txBody>
      </p:sp>
      <p:sp>
        <p:nvSpPr>
          <p:cNvPr id="3" name="2 Marcador de contenido"/>
          <p:cNvSpPr>
            <a:spLocks noGrp="1"/>
          </p:cNvSpPr>
          <p:nvPr>
            <p:ph idx="1"/>
          </p:nvPr>
        </p:nvSpPr>
        <p:spPr>
          <a:xfrm>
            <a:off x="1331640" y="2276872"/>
            <a:ext cx="6840760" cy="3849291"/>
          </a:xfrm>
        </p:spPr>
        <p:txBody>
          <a:bodyPr>
            <a:normAutofit fontScale="92500" lnSpcReduction="10000"/>
          </a:bodyPr>
          <a:lstStyle/>
          <a:p>
            <a:r>
              <a:rPr lang="es-EC" dirty="0"/>
              <a:t>El hinduismo divide la sociedad en cuatro castas, o estratos sociales: los </a:t>
            </a:r>
            <a:r>
              <a:rPr lang="es-EC" i="1" dirty="0"/>
              <a:t>brahmanes</a:t>
            </a:r>
            <a:r>
              <a:rPr lang="es-EC" dirty="0"/>
              <a:t> (sacerdotes), </a:t>
            </a:r>
            <a:r>
              <a:rPr lang="es-EC" i="1" dirty="0" err="1"/>
              <a:t>kshatriya</a:t>
            </a:r>
            <a:r>
              <a:rPr lang="es-EC" dirty="0"/>
              <a:t> (nobles y guerreros), </a:t>
            </a:r>
            <a:r>
              <a:rPr lang="es-EC" i="1" dirty="0" err="1"/>
              <a:t>vaisya</a:t>
            </a:r>
            <a:r>
              <a:rPr lang="es-EC" dirty="0"/>
              <a:t> (burgueses) y sudra (artesanos). Cada uno de ellos tenía su origen en una parte del cuerpo de Brahma, siendo los brahmanes los más importantes, pues procedían de su cabeza. </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88640"/>
            <a:ext cx="2755660" cy="2067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375" y="332657"/>
            <a:ext cx="2573089" cy="1923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59532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C" dirty="0"/>
              <a:t>Sin embargo, también hay un grupo de gente que no procede de ninguna parte de su cuerpo: son los </a:t>
            </a:r>
            <a:r>
              <a:rPr lang="es-EC" i="1" dirty="0"/>
              <a:t>parias</a:t>
            </a:r>
            <a:r>
              <a:rPr lang="es-EC" dirty="0"/>
              <a:t>, también llamados intocables, que no tienen casta y han sido discriminados durante miles de años. Dentro de cada casta, hay muchas pequeñas divisiones.</a:t>
            </a:r>
          </a:p>
          <a:p>
            <a:pPr marL="0" indent="0">
              <a:buNone/>
            </a:pPr>
            <a:endParaRPr lang="es-EC" dirty="0"/>
          </a:p>
        </p:txBody>
      </p:sp>
    </p:spTree>
    <p:extLst>
      <p:ext uri="{BB962C8B-B14F-4D97-AF65-F5344CB8AC3E}">
        <p14:creationId xmlns:p14="http://schemas.microsoft.com/office/powerpoint/2010/main" val="25893626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C" dirty="0"/>
              <a:t>Las normas hindúes son muy estrictas respecto a las castas: se pertenece a ellas por nacimiento, y no es posible ascender. Además, sólo es posible el matrimonio entre miembros de una misma casta. Aunque el sistema de castas está prohibido en la India desde 1947, en la práctica sigue practicándose en muchos lugares.</a:t>
            </a:r>
          </a:p>
          <a:p>
            <a:endParaRPr lang="es-EC" dirty="0"/>
          </a:p>
        </p:txBody>
      </p:sp>
    </p:spTree>
    <p:extLst>
      <p:ext uri="{BB962C8B-B14F-4D97-AF65-F5344CB8AC3E}">
        <p14:creationId xmlns:p14="http://schemas.microsoft.com/office/powerpoint/2010/main" val="1654770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44824"/>
            <a:ext cx="8229600" cy="4281339"/>
          </a:xfrm>
        </p:spPr>
        <p:txBody>
          <a:bodyPr/>
          <a:lstStyle/>
          <a:p>
            <a:r>
              <a:rPr lang="es-ES" dirty="0"/>
              <a:t>Aproximadamente 2 millones de Hindúes viven en la Isla Bali en Indonesia.</a:t>
            </a:r>
          </a:p>
          <a:p>
            <a:r>
              <a:rPr lang="es-ES" dirty="0"/>
              <a:t>Nepal es la única nación donde el Hinduismo es la religión estatal.</a:t>
            </a:r>
          </a:p>
          <a:p>
            <a:r>
              <a:rPr lang="es-ES" dirty="0"/>
              <a:t>Existen más de un millón de Hindúes en Estados Unidos</a:t>
            </a:r>
            <a:endParaRPr lang="en-US" dirty="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4653136"/>
            <a:ext cx="2581275"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60648"/>
            <a:ext cx="2571750"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61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C" b="1" dirty="0" smtClean="0">
                <a:solidFill>
                  <a:srgbClr val="FF0000"/>
                </a:solidFill>
              </a:rPr>
              <a:t>CREENCIAS</a:t>
            </a:r>
            <a:endParaRPr lang="es-EC" b="1" dirty="0">
              <a:solidFill>
                <a:srgbClr val="FF0000"/>
              </a:solidFill>
            </a:endParaRPr>
          </a:p>
        </p:txBody>
      </p:sp>
      <p:sp>
        <p:nvSpPr>
          <p:cNvPr id="3" name="2 Marcador de contenido"/>
          <p:cNvSpPr>
            <a:spLocks noGrp="1"/>
          </p:cNvSpPr>
          <p:nvPr>
            <p:ph idx="1"/>
          </p:nvPr>
        </p:nvSpPr>
        <p:spPr/>
        <p:txBody>
          <a:bodyPr/>
          <a:lstStyle/>
          <a:p>
            <a:r>
              <a:rPr lang="es-EC" dirty="0"/>
              <a:t>Los hindúes creen en la </a:t>
            </a:r>
            <a:r>
              <a:rPr lang="es-EC" dirty="0" smtClean="0"/>
              <a:t>rencarnación, </a:t>
            </a:r>
            <a:r>
              <a:rPr lang="es-EC" dirty="0"/>
              <a:t>o transmigración de las almas. Según esta creencia, cuando una persona muere, su alma vuelve a nacer en otro cuerpo. Éste no tiene por qué ser humano: si tiene un karma (actos y efectos de las vidas presente y pasadas) negativo, podrá volver en el cuerpo de un animal. También es común que la nueva vida sirva para reparar los errores de las anteriores.</a:t>
            </a:r>
          </a:p>
          <a:p>
            <a:endParaRPr lang="es-EC" dirty="0"/>
          </a:p>
        </p:txBody>
      </p:sp>
    </p:spTree>
    <p:extLst>
      <p:ext uri="{BB962C8B-B14F-4D97-AF65-F5344CB8AC3E}">
        <p14:creationId xmlns:p14="http://schemas.microsoft.com/office/powerpoint/2010/main" val="42903257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normAutofit lnSpcReduction="10000"/>
          </a:bodyPr>
          <a:lstStyle/>
          <a:p>
            <a:r>
              <a:rPr lang="es-EC" dirty="0"/>
              <a:t>El hinduismo es la religión original de la India. </a:t>
            </a:r>
            <a:endParaRPr lang="es-EC" dirty="0" smtClean="0"/>
          </a:p>
          <a:p>
            <a:r>
              <a:rPr lang="es-EC" dirty="0" smtClean="0"/>
              <a:t>Es </a:t>
            </a:r>
            <a:r>
              <a:rPr lang="es-EC" dirty="0"/>
              <a:t>una religión basada en mitos, protagonizados por muchos dioses. </a:t>
            </a:r>
          </a:p>
          <a:p>
            <a:r>
              <a:rPr lang="es-EC" dirty="0" smtClean="0"/>
              <a:t>El </a:t>
            </a:r>
            <a:r>
              <a:rPr lang="es-EC" dirty="0"/>
              <a:t>brahmanismo se pueden considerar como partes del dios supremo Brahma, por lo que </a:t>
            </a:r>
            <a:r>
              <a:rPr lang="es-EC" dirty="0" smtClean="0"/>
              <a:t>ellos dicen que el </a:t>
            </a:r>
            <a:r>
              <a:rPr lang="es-EC" dirty="0"/>
              <a:t>hinduismo es una religión </a:t>
            </a:r>
            <a:r>
              <a:rPr lang="es-EC" dirty="0" smtClean="0"/>
              <a:t>monoteísta. </a:t>
            </a:r>
          </a:p>
          <a:p>
            <a:r>
              <a:rPr lang="es-EC" dirty="0" smtClean="0"/>
              <a:t>Para </a:t>
            </a:r>
            <a:r>
              <a:rPr lang="es-EC" dirty="0"/>
              <a:t>otros, tiene mucha importancia </a:t>
            </a:r>
            <a:r>
              <a:rPr lang="es-EC" dirty="0" err="1"/>
              <a:t>Khrisna</a:t>
            </a:r>
            <a:r>
              <a:rPr lang="es-EC" dirty="0" smtClean="0"/>
              <a:t>.</a:t>
            </a:r>
          </a:p>
          <a:p>
            <a:r>
              <a:rPr lang="es-EC" dirty="0" smtClean="0"/>
              <a:t> Más </a:t>
            </a:r>
            <a:r>
              <a:rPr lang="es-EC" dirty="0"/>
              <a:t>de 1000 millones de personas practican la religión hindú. La doctrina del hinduismo está recogida en cuatro libros, los Vedas</a:t>
            </a:r>
          </a:p>
        </p:txBody>
      </p:sp>
    </p:spTree>
    <p:extLst>
      <p:ext uri="{BB962C8B-B14F-4D97-AF65-F5344CB8AC3E}">
        <p14:creationId xmlns:p14="http://schemas.microsoft.com/office/powerpoint/2010/main" val="415036513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217443"/>
          </a:xfrm>
        </p:spPr>
        <p:txBody>
          <a:bodyPr/>
          <a:lstStyle/>
          <a:p>
            <a:r>
              <a:rPr lang="es-EC" dirty="0"/>
              <a:t>En el hinduismo, las divinidades tienen parte masculina y femenina</a:t>
            </a:r>
            <a:r>
              <a:rPr lang="es-EC" dirty="0" smtClean="0"/>
              <a:t>.</a:t>
            </a:r>
          </a:p>
          <a:p>
            <a:r>
              <a:rPr lang="es-EC" dirty="0" smtClean="0"/>
              <a:t> </a:t>
            </a:r>
            <a:r>
              <a:rPr lang="es-EC" dirty="0"/>
              <a:t>La parte femenina, especialmente bajo su forma demoniaca, es conocida como </a:t>
            </a:r>
            <a:r>
              <a:rPr lang="es-EC" i="1" dirty="0" err="1"/>
              <a:t>devi</a:t>
            </a:r>
            <a:r>
              <a:rPr lang="es-EC" dirty="0"/>
              <a:t>. </a:t>
            </a:r>
            <a:endParaRPr lang="es-EC" dirty="0" smtClean="0"/>
          </a:p>
          <a:p>
            <a:r>
              <a:rPr lang="es-EC" dirty="0" smtClean="0"/>
              <a:t>Los </a:t>
            </a:r>
            <a:r>
              <a:rPr lang="es-EC" dirty="0"/>
              <a:t>dioses viven en el cielo más elevado, el Brahma-</a:t>
            </a:r>
            <a:r>
              <a:rPr lang="es-EC" dirty="0" err="1"/>
              <a:t>Loka</a:t>
            </a:r>
            <a:r>
              <a:rPr lang="es-EC" dirty="0"/>
              <a:t>, que se encuentra en la cima de una montaña inaccesible para los humanos, el monte </a:t>
            </a:r>
            <a:r>
              <a:rPr lang="es-EC" dirty="0" err="1"/>
              <a:t>Meru</a:t>
            </a:r>
            <a:r>
              <a:rPr lang="es-EC" dirty="0"/>
              <a:t>.</a:t>
            </a:r>
          </a:p>
          <a:p>
            <a:pPr marL="0" indent="0">
              <a:buNone/>
            </a:pPr>
            <a:endParaRPr lang="es-EC" dirty="0"/>
          </a:p>
        </p:txBody>
      </p:sp>
    </p:spTree>
    <p:extLst>
      <p:ext uri="{BB962C8B-B14F-4D97-AF65-F5344CB8AC3E}">
        <p14:creationId xmlns:p14="http://schemas.microsoft.com/office/powerpoint/2010/main" val="3187039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marL="484632" indent="0" eaLnBrk="1" fontAlgn="auto" hangingPunct="1">
              <a:spcAft>
                <a:spcPts val="0"/>
              </a:spcAft>
              <a:defRPr/>
            </a:pPr>
            <a:r>
              <a:rPr lang="es-EC">
                <a:solidFill>
                  <a:schemeClr val="accent1">
                    <a:tint val="83000"/>
                    <a:satMod val="150000"/>
                  </a:schemeClr>
                </a:solidFill>
              </a:rPr>
              <a:t>Devoción Religiosa</a:t>
            </a:r>
            <a:br>
              <a:rPr lang="es-EC">
                <a:solidFill>
                  <a:schemeClr val="accent1">
                    <a:tint val="83000"/>
                    <a:satMod val="150000"/>
                  </a:schemeClr>
                </a:solidFill>
              </a:rPr>
            </a:br>
            <a:r>
              <a:rPr lang="es-EC" sz="2000">
                <a:solidFill>
                  <a:schemeClr val="accent1">
                    <a:tint val="83000"/>
                    <a:satMod val="150000"/>
                  </a:schemeClr>
                </a:solidFill>
              </a:rPr>
              <a:t>Continua….</a:t>
            </a:r>
            <a:endParaRPr lang="en-US">
              <a:solidFill>
                <a:schemeClr val="accent1">
                  <a:tint val="83000"/>
                  <a:satMod val="150000"/>
                </a:schemeClr>
              </a:solidFill>
            </a:endParaRPr>
          </a:p>
        </p:txBody>
      </p:sp>
      <p:sp>
        <p:nvSpPr>
          <p:cNvPr id="21507" name="Rectangle 3"/>
          <p:cNvSpPr>
            <a:spLocks noGrp="1" noChangeArrowheads="1"/>
          </p:cNvSpPr>
          <p:nvPr>
            <p:ph idx="1"/>
          </p:nvPr>
        </p:nvSpPr>
        <p:spPr>
          <a:xfrm>
            <a:off x="457200" y="1600200"/>
            <a:ext cx="8229600" cy="4997450"/>
          </a:xfrm>
        </p:spPr>
        <p:txBody>
          <a:bodyPr>
            <a:normAutofit/>
          </a:bodyPr>
          <a:lstStyle/>
          <a:p>
            <a:pPr marL="448056" indent="-384048" eaLnBrk="1" fontAlgn="auto" hangingPunct="1">
              <a:lnSpc>
                <a:spcPct val="90000"/>
              </a:lnSpc>
              <a:spcAft>
                <a:spcPts val="0"/>
              </a:spcAft>
              <a:buFont typeface="Wingdings 2"/>
              <a:buChar char=""/>
              <a:defRPr/>
            </a:pPr>
            <a:r>
              <a:rPr lang="es-EC" sz="2800"/>
              <a:t>Como una señal de devoción a los dioses los Hindúes frecuentemente se someten a prácticas ascéticas. (escalar de rodillas, largos escalones de piedra, votos de silencio por años, etc.)</a:t>
            </a:r>
          </a:p>
          <a:p>
            <a:pPr marL="448056" indent="-384048" eaLnBrk="1" fontAlgn="auto" hangingPunct="1">
              <a:lnSpc>
                <a:spcPct val="90000"/>
              </a:lnSpc>
              <a:spcAft>
                <a:spcPts val="0"/>
              </a:spcAft>
              <a:buFont typeface="Wingdings 2"/>
              <a:buChar char=""/>
              <a:defRPr/>
            </a:pPr>
            <a:r>
              <a:rPr lang="es-EC" sz="2800"/>
              <a:t>A través de su devoción esperan moverse a un estado de reencarnación más elevado.</a:t>
            </a:r>
          </a:p>
          <a:p>
            <a:pPr marL="448056" indent="-384048" eaLnBrk="1" fontAlgn="auto" hangingPunct="1">
              <a:lnSpc>
                <a:spcPct val="90000"/>
              </a:lnSpc>
              <a:spcAft>
                <a:spcPts val="0"/>
              </a:spcAft>
              <a:buFont typeface="Wingdings 2"/>
              <a:buChar char=""/>
              <a:defRPr/>
            </a:pPr>
            <a:r>
              <a:rPr lang="es-EC" sz="2800"/>
              <a:t>A través de la devoción un devoto puede recibir extra estatus.</a:t>
            </a:r>
          </a:p>
          <a:p>
            <a:pPr marL="448056" indent="-384048" eaLnBrk="1" fontAlgn="auto" hangingPunct="1">
              <a:lnSpc>
                <a:spcPct val="90000"/>
              </a:lnSpc>
              <a:spcAft>
                <a:spcPts val="0"/>
              </a:spcAft>
              <a:buFont typeface="Wingdings 2"/>
              <a:buChar char=""/>
              <a:defRPr/>
            </a:pPr>
            <a:r>
              <a:rPr lang="es-EC" sz="2800"/>
              <a:t>Los devotos Hindúes ayunan regularmente para recibir bendiciones extras, o protección en contra de la maldad, de sus dioses</a:t>
            </a:r>
            <a:endParaRPr lang="en-US" sz="2800"/>
          </a:p>
        </p:txBody>
      </p:sp>
    </p:spTree>
    <p:extLst>
      <p:ext uri="{BB962C8B-B14F-4D97-AF65-F5344CB8AC3E}">
        <p14:creationId xmlns:p14="http://schemas.microsoft.com/office/powerpoint/2010/main" val="988622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r>
              <a:rPr lang="es-EC" dirty="0"/>
              <a:t>Hay muchos elementos sagrados para el hinduismo. El río Ganges, en la India, es sagrado, y especialmente en su paso por Benarés es un lugar de peregrinación y se utiliza para baños de purificación. Las cenizas de los muertos también son arrojados a este río. También hay animales sagrados, como la vaca, la serpiente, las ratas, los monos o el caballo. En general, los hindúes respetan a los animales, y algunas sectas hindúes tienen prohibido matar cualquier animal. Por este motivo, muchos hindúes son vegetarianos.</a:t>
            </a:r>
          </a:p>
          <a:p>
            <a:pPr marL="0" indent="0">
              <a:buNone/>
            </a:pPr>
            <a:endParaRPr lang="es-EC" dirty="0"/>
          </a:p>
        </p:txBody>
      </p:sp>
      <p:pic>
        <p:nvPicPr>
          <p:cNvPr id="1026" name="Picture 2" descr="D:\Respaldo July\Nueva carpeta\fotos Impacto M\Rostros\Hinduismo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404664"/>
            <a:ext cx="1800200" cy="1641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286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TotalTime>
  <Words>2194</Words>
  <Application>Microsoft Office PowerPoint</Application>
  <PresentationFormat>Presentación en pantalla (4:3)</PresentationFormat>
  <Paragraphs>72</Paragraphs>
  <Slides>33</Slides>
  <Notes>3</Notes>
  <HiddenSlides>0</HiddenSlides>
  <MMClips>0</MMClips>
  <ScaleCrop>false</ScaleCrop>
  <HeadingPairs>
    <vt:vector size="4" baseType="variant">
      <vt:variant>
        <vt:lpstr>Tema</vt:lpstr>
      </vt:variant>
      <vt:variant>
        <vt:i4>1</vt:i4>
      </vt:variant>
      <vt:variant>
        <vt:lpstr>Títulos de diapositiva</vt:lpstr>
      </vt:variant>
      <vt:variant>
        <vt:i4>33</vt:i4>
      </vt:variant>
    </vt:vector>
  </HeadingPairs>
  <TitlesOfParts>
    <vt:vector size="34" baseType="lpstr">
      <vt:lpstr>Tema de Office</vt:lpstr>
      <vt:lpstr>HINDUISMO</vt:lpstr>
      <vt:lpstr>Religión</vt:lpstr>
      <vt:lpstr>HINDUISMO  y el Mundo</vt:lpstr>
      <vt:lpstr>Presentación de PowerPoint</vt:lpstr>
      <vt:lpstr>CREENCIAS</vt:lpstr>
      <vt:lpstr>Presentación de PowerPoint</vt:lpstr>
      <vt:lpstr>Presentación de PowerPoint</vt:lpstr>
      <vt:lpstr>Devoción Religiosa Continua….</vt:lpstr>
      <vt:lpstr>Presentación de PowerPoint</vt:lpstr>
      <vt:lpstr>BRAHMA</vt:lpstr>
      <vt:lpstr>Presentación de PowerPoint</vt:lpstr>
      <vt:lpstr>VISHNU</vt:lpstr>
      <vt:lpstr>Presentación de PowerPoint</vt:lpstr>
      <vt:lpstr>Presentación de PowerPoint</vt:lpstr>
      <vt:lpstr>Atributos de Shivá En el marco del hinduismo, Shivá (शिवः Śivá, ‘auspicioso’) es el dios destructor.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GANGES</vt:lpstr>
      <vt:lpstr>Presentación de PowerPoint</vt:lpstr>
      <vt:lpstr>Presentación de PowerPoint</vt:lpstr>
      <vt:lpstr> ESPERANZA</vt:lpstr>
      <vt:lpstr>Liberación </vt:lpstr>
      <vt:lpstr>Presentación de PowerPoint</vt:lpstr>
      <vt:lpstr>SUS LIBROS SAGRADOS </vt:lpstr>
      <vt:lpstr>Presentación de PowerPoint</vt:lpstr>
      <vt:lpstr>CASTAS</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HINDUISMO</dc:title>
  <dc:creator>Julieta Murillo</dc:creator>
  <cp:lastModifiedBy>Luffi</cp:lastModifiedBy>
  <cp:revision>18</cp:revision>
  <dcterms:created xsi:type="dcterms:W3CDTF">2012-09-07T20:05:21Z</dcterms:created>
  <dcterms:modified xsi:type="dcterms:W3CDTF">2012-11-29T21:42:14Z</dcterms:modified>
</cp:coreProperties>
</file>