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2" r:id="rId6"/>
    <p:sldId id="266" r:id="rId7"/>
    <p:sldId id="267" r:id="rId8"/>
    <p:sldId id="264" r:id="rId9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10"/>
      <p:bold r:id="rId11"/>
      <p:italic r:id="rId12"/>
      <p:boldItalic r:id="rId13"/>
    </p:embeddedFont>
    <p:embeddedFont>
      <p:font typeface="Arial Black" panose="020B0A04020102020204" pitchFamily="34" charset="0"/>
      <p:bold r:id="rId14"/>
    </p:embeddedFont>
  </p:embeddedFontLst>
  <p:defaultTextStyle>
    <a:defPPr>
      <a:defRPr lang="es-EC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1308" y="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5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C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3CC62-F3F5-458F-8A86-7AA3B4004E63}" type="datetimeFigureOut">
              <a:rPr lang="es-EC" smtClean="0"/>
              <a:t>21/01/2015</a:t>
            </a:fld>
            <a:endParaRPr lang="es-EC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A6B0C-2DBA-4311-B719-378C3D40B94D}" type="slidenum">
              <a:rPr lang="es-EC" smtClean="0"/>
              <a:t>‹#›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4380385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3CC62-F3F5-458F-8A86-7AA3B4004E63}" type="datetimeFigureOut">
              <a:rPr lang="es-EC" smtClean="0"/>
              <a:t>21/01/2015</a:t>
            </a:fld>
            <a:endParaRPr lang="es-EC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A6B0C-2DBA-4311-B719-378C3D40B94D}" type="slidenum">
              <a:rPr lang="es-EC" smtClean="0"/>
              <a:t>‹#›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2646118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3CC62-F3F5-458F-8A86-7AA3B4004E63}" type="datetimeFigureOut">
              <a:rPr lang="es-EC" smtClean="0"/>
              <a:t>21/01/2015</a:t>
            </a:fld>
            <a:endParaRPr lang="es-EC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A6B0C-2DBA-4311-B719-378C3D40B94D}" type="slidenum">
              <a:rPr lang="es-EC" smtClean="0"/>
              <a:t>‹#›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9587736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3CC62-F3F5-458F-8A86-7AA3B4004E63}" type="datetimeFigureOut">
              <a:rPr lang="es-EC" smtClean="0"/>
              <a:t>21/01/2015</a:t>
            </a:fld>
            <a:endParaRPr lang="es-EC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A6B0C-2DBA-4311-B719-378C3D40B94D}" type="slidenum">
              <a:rPr lang="es-EC" smtClean="0"/>
              <a:t>‹#›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1728809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3CC62-F3F5-458F-8A86-7AA3B4004E63}" type="datetimeFigureOut">
              <a:rPr lang="es-EC" smtClean="0"/>
              <a:t>21/01/2015</a:t>
            </a:fld>
            <a:endParaRPr lang="es-EC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A6B0C-2DBA-4311-B719-378C3D40B94D}" type="slidenum">
              <a:rPr lang="es-EC" smtClean="0"/>
              <a:t>‹#›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7328411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3CC62-F3F5-458F-8A86-7AA3B4004E63}" type="datetimeFigureOut">
              <a:rPr lang="es-EC" smtClean="0"/>
              <a:t>21/01/2015</a:t>
            </a:fld>
            <a:endParaRPr lang="es-EC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A6B0C-2DBA-4311-B719-378C3D40B94D}" type="slidenum">
              <a:rPr lang="es-EC" smtClean="0"/>
              <a:t>‹#›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8259072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3CC62-F3F5-458F-8A86-7AA3B4004E63}" type="datetimeFigureOut">
              <a:rPr lang="es-EC" smtClean="0"/>
              <a:t>21/01/2015</a:t>
            </a:fld>
            <a:endParaRPr lang="es-EC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A6B0C-2DBA-4311-B719-378C3D40B94D}" type="slidenum">
              <a:rPr lang="es-EC" smtClean="0"/>
              <a:t>‹#›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1399144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3CC62-F3F5-458F-8A86-7AA3B4004E63}" type="datetimeFigureOut">
              <a:rPr lang="es-EC" smtClean="0"/>
              <a:t>21/01/2015</a:t>
            </a:fld>
            <a:endParaRPr lang="es-EC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A6B0C-2DBA-4311-B719-378C3D40B94D}" type="slidenum">
              <a:rPr lang="es-EC" smtClean="0"/>
              <a:t>‹#›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9416697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3CC62-F3F5-458F-8A86-7AA3B4004E63}" type="datetimeFigureOut">
              <a:rPr lang="es-EC" smtClean="0"/>
              <a:t>21/01/2015</a:t>
            </a:fld>
            <a:endParaRPr lang="es-EC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A6B0C-2DBA-4311-B719-378C3D40B94D}" type="slidenum">
              <a:rPr lang="es-EC" smtClean="0"/>
              <a:t>‹#›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868856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3CC62-F3F5-458F-8A86-7AA3B4004E63}" type="datetimeFigureOut">
              <a:rPr lang="es-EC" smtClean="0"/>
              <a:t>21/01/2015</a:t>
            </a:fld>
            <a:endParaRPr lang="es-EC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A6B0C-2DBA-4311-B719-378C3D40B94D}" type="slidenum">
              <a:rPr lang="es-EC" smtClean="0"/>
              <a:t>‹#›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960741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C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3CC62-F3F5-458F-8A86-7AA3B4004E63}" type="datetimeFigureOut">
              <a:rPr lang="es-EC" smtClean="0"/>
              <a:t>21/01/2015</a:t>
            </a:fld>
            <a:endParaRPr lang="es-EC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A6B0C-2DBA-4311-B719-378C3D40B94D}" type="slidenum">
              <a:rPr lang="es-EC" smtClean="0"/>
              <a:t>‹#›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6287796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F3CC62-F3F5-458F-8A86-7AA3B4004E63}" type="datetimeFigureOut">
              <a:rPr lang="es-EC" smtClean="0"/>
              <a:t>21/01/2015</a:t>
            </a:fld>
            <a:endParaRPr lang="es-EC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C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AA6B0C-2DBA-4311-B719-378C3D40B94D}" type="slidenum">
              <a:rPr lang="es-EC" smtClean="0"/>
              <a:t>‹#›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855036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C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44016" y="4911303"/>
            <a:ext cx="7772400" cy="1470025"/>
          </a:xfrm>
        </p:spPr>
        <p:txBody>
          <a:bodyPr/>
          <a:lstStyle/>
          <a:p>
            <a:r>
              <a:rPr lang="es-EC" dirty="0" smtClean="0">
                <a:solidFill>
                  <a:schemeClr val="bg1"/>
                </a:solidFill>
                <a:latin typeface="Allura" pitchFamily="50" charset="0"/>
              </a:rPr>
              <a:t>Una mirada al mundo musulmán</a:t>
            </a:r>
            <a:endParaRPr lang="es-EC" dirty="0">
              <a:solidFill>
                <a:schemeClr val="bg1"/>
              </a:solidFill>
              <a:latin typeface="Allura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8256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4.bp.blogspot.com/-mhTstsWx5JM/TZBHqwHiMLI/AAAAAAAAAfg/risa5QEODMs/s1600/Islamic+Background+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44"/>
            <a:ext cx="9144992" cy="6858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547664" y="548680"/>
            <a:ext cx="7139632" cy="1143000"/>
          </a:xfrm>
        </p:spPr>
        <p:txBody>
          <a:bodyPr>
            <a:normAutofit/>
          </a:bodyPr>
          <a:lstStyle/>
          <a:p>
            <a:r>
              <a:rPr lang="es-EC" sz="5400" b="1" dirty="0" smtClean="0">
                <a:solidFill>
                  <a:schemeClr val="bg1"/>
                </a:solidFill>
                <a:latin typeface="Arial Black" panose="020B0A04020102020204" pitchFamily="34" charset="0"/>
                <a:ea typeface="Amperzand" pitchFamily="2" charset="0"/>
              </a:rPr>
              <a:t>¿Qué es el Islam?</a:t>
            </a:r>
            <a:endParaRPr lang="es-EC" sz="5400" b="1" dirty="0">
              <a:solidFill>
                <a:schemeClr val="bg1"/>
              </a:solidFill>
              <a:latin typeface="Arial Black" panose="020B0A04020102020204" pitchFamily="34" charset="0"/>
              <a:ea typeface="Amperzand" pitchFamily="2" charset="0"/>
            </a:endParaRPr>
          </a:p>
        </p:txBody>
      </p:sp>
      <p:sp>
        <p:nvSpPr>
          <p:cNvPr id="8" name="7 Marcador de contenido"/>
          <p:cNvSpPr>
            <a:spLocks noGrp="1"/>
          </p:cNvSpPr>
          <p:nvPr>
            <p:ph idx="1"/>
          </p:nvPr>
        </p:nvSpPr>
        <p:spPr>
          <a:xfrm>
            <a:off x="457200" y="2276872"/>
            <a:ext cx="3826768" cy="3849291"/>
          </a:xfrm>
        </p:spPr>
        <p:txBody>
          <a:bodyPr>
            <a:normAutofit fontScale="92500" lnSpcReduction="10000"/>
          </a:bodyPr>
          <a:lstStyle/>
          <a:p>
            <a:r>
              <a:rPr lang="es-EC" sz="2800" dirty="0" smtClean="0">
                <a:solidFill>
                  <a:schemeClr val="bg1"/>
                </a:solidFill>
                <a:latin typeface="VAGRundschriftD" pitchFamily="34" charset="0"/>
              </a:rPr>
              <a:t>Religión monoteísta</a:t>
            </a:r>
          </a:p>
          <a:p>
            <a:r>
              <a:rPr lang="es-EC" sz="2800" dirty="0" smtClean="0">
                <a:solidFill>
                  <a:schemeClr val="bg1"/>
                </a:solidFill>
                <a:latin typeface="VAGRundschriftD" pitchFamily="34" charset="0"/>
              </a:rPr>
              <a:t>Alá es su dios (</a:t>
            </a:r>
            <a:r>
              <a:rPr lang="es-EC" sz="2800" dirty="0" err="1" smtClean="0">
                <a:solidFill>
                  <a:schemeClr val="bg1"/>
                </a:solidFill>
                <a:latin typeface="VAGRundschriftD" pitchFamily="34" charset="0"/>
              </a:rPr>
              <a:t>Allah</a:t>
            </a:r>
            <a:r>
              <a:rPr lang="es-EC" sz="2800" dirty="0" smtClean="0">
                <a:solidFill>
                  <a:schemeClr val="bg1"/>
                </a:solidFill>
                <a:latin typeface="VAGRundschriftD" pitchFamily="34" charset="0"/>
              </a:rPr>
              <a:t>)</a:t>
            </a:r>
          </a:p>
          <a:p>
            <a:r>
              <a:rPr lang="es-EC" sz="2800" dirty="0" smtClean="0">
                <a:solidFill>
                  <a:schemeClr val="bg1"/>
                </a:solidFill>
                <a:latin typeface="VAGRundschriftD" pitchFamily="34" charset="0"/>
              </a:rPr>
              <a:t>Credo: </a:t>
            </a:r>
            <a:r>
              <a:rPr lang="es-EC" sz="2800" dirty="0">
                <a:solidFill>
                  <a:schemeClr val="bg1"/>
                </a:solidFill>
                <a:latin typeface="VAGRundschriftD" pitchFamily="34" charset="0"/>
              </a:rPr>
              <a:t>No hay más Dios que </a:t>
            </a:r>
            <a:r>
              <a:rPr lang="es-EC" sz="2800" dirty="0" smtClean="0">
                <a:solidFill>
                  <a:schemeClr val="bg1"/>
                </a:solidFill>
                <a:latin typeface="VAGRundschriftD" pitchFamily="34" charset="0"/>
              </a:rPr>
              <a:t>Alá</a:t>
            </a:r>
            <a:r>
              <a:rPr lang="es-EC" sz="2800" dirty="0">
                <a:solidFill>
                  <a:schemeClr val="bg1"/>
                </a:solidFill>
                <a:latin typeface="VAGRundschriftD" pitchFamily="34" charset="0"/>
              </a:rPr>
              <a:t> y que Mahoma </a:t>
            </a:r>
            <a:r>
              <a:rPr lang="es-EC" sz="2800" dirty="0" smtClean="0">
                <a:solidFill>
                  <a:schemeClr val="bg1"/>
                </a:solidFill>
                <a:latin typeface="VAGRundschriftD" pitchFamily="34" charset="0"/>
              </a:rPr>
              <a:t>su profeta</a:t>
            </a:r>
          </a:p>
          <a:p>
            <a:r>
              <a:rPr lang="es-EC" sz="2800" dirty="0" smtClean="0">
                <a:solidFill>
                  <a:schemeClr val="bg1"/>
                </a:solidFill>
                <a:latin typeface="VAGRundschriftD" pitchFamily="34" charset="0"/>
              </a:rPr>
              <a:t>Libro sagrado: Corán</a:t>
            </a:r>
          </a:p>
          <a:p>
            <a:r>
              <a:rPr lang="es-EC" sz="2800" dirty="0" smtClean="0">
                <a:solidFill>
                  <a:schemeClr val="bg1"/>
                </a:solidFill>
                <a:latin typeface="VAGRundschriftD" pitchFamily="34" charset="0"/>
              </a:rPr>
              <a:t>Seguidores: 1800 millones</a:t>
            </a:r>
            <a:endParaRPr lang="es-EC" sz="2800" dirty="0">
              <a:solidFill>
                <a:schemeClr val="bg1"/>
              </a:solidFill>
              <a:latin typeface="VAGRundschriftD" pitchFamily="34" charset="0"/>
            </a:endParaRPr>
          </a:p>
        </p:txBody>
      </p:sp>
      <p:sp>
        <p:nvSpPr>
          <p:cNvPr id="11" name="7 Marcador de contenido"/>
          <p:cNvSpPr txBox="1">
            <a:spLocks/>
          </p:cNvSpPr>
          <p:nvPr/>
        </p:nvSpPr>
        <p:spPr>
          <a:xfrm>
            <a:off x="4436368" y="2276872"/>
            <a:ext cx="3826768" cy="38492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C" sz="2800" dirty="0" smtClean="0">
                <a:solidFill>
                  <a:schemeClr val="bg1"/>
                </a:solidFill>
                <a:latin typeface="VAGRundschriftD" pitchFamily="34" charset="0"/>
              </a:rPr>
              <a:t>Fundada por Mahoma (570-632)</a:t>
            </a:r>
          </a:p>
          <a:p>
            <a:r>
              <a:rPr lang="es-EC" sz="2800" dirty="0" smtClean="0">
                <a:solidFill>
                  <a:schemeClr val="bg1"/>
                </a:solidFill>
                <a:latin typeface="VAGRundschriftD" pitchFamily="34" charset="0"/>
              </a:rPr>
              <a:t>Dos sectas principales: </a:t>
            </a:r>
            <a:r>
              <a:rPr lang="es-EC" sz="2800" dirty="0" err="1" smtClean="0">
                <a:solidFill>
                  <a:schemeClr val="bg1"/>
                </a:solidFill>
                <a:latin typeface="VAGRundschriftD" pitchFamily="34" charset="0"/>
              </a:rPr>
              <a:t>Shiitas</a:t>
            </a:r>
            <a:r>
              <a:rPr lang="es-EC" sz="2800" dirty="0" smtClean="0">
                <a:solidFill>
                  <a:schemeClr val="bg1"/>
                </a:solidFill>
                <a:latin typeface="VAGRundschriftD" pitchFamily="34" charset="0"/>
              </a:rPr>
              <a:t> y sunitas</a:t>
            </a:r>
          </a:p>
          <a:p>
            <a:r>
              <a:rPr lang="es-EC" sz="2800" dirty="0" smtClean="0">
                <a:solidFill>
                  <a:schemeClr val="bg1"/>
                </a:solidFill>
                <a:latin typeface="VAGRundschriftD" pitchFamily="34" charset="0"/>
              </a:rPr>
              <a:t>Otras bases: </a:t>
            </a:r>
            <a:r>
              <a:rPr lang="es-EC" sz="2800" dirty="0" err="1" smtClean="0">
                <a:solidFill>
                  <a:schemeClr val="bg1"/>
                </a:solidFill>
                <a:latin typeface="VAGRundschriftD" pitchFamily="34" charset="0"/>
              </a:rPr>
              <a:t>Hadith</a:t>
            </a:r>
            <a:endParaRPr lang="es-EC" sz="2800" dirty="0">
              <a:solidFill>
                <a:schemeClr val="bg1"/>
              </a:solidFill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91487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4.bp.blogspot.com/-mhTstsWx5JM/TZBHqwHiMLI/AAAAAAAAAfg/risa5QEODMs/s1600/Islamic+Background+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44"/>
            <a:ext cx="9144992" cy="6858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619672" y="548680"/>
            <a:ext cx="7067624" cy="1143000"/>
          </a:xfrm>
        </p:spPr>
        <p:txBody>
          <a:bodyPr>
            <a:normAutofit fontScale="90000"/>
          </a:bodyPr>
          <a:lstStyle/>
          <a:p>
            <a:r>
              <a:rPr lang="es-EC" b="1" dirty="0" smtClean="0">
                <a:solidFill>
                  <a:schemeClr val="bg1"/>
                </a:solidFill>
                <a:latin typeface="Arial Black" panose="020B0A04020102020204" pitchFamily="34" charset="0"/>
                <a:ea typeface="Amperzand" pitchFamily="2" charset="0"/>
              </a:rPr>
              <a:t>¿En qué creen los musulmanes?</a:t>
            </a:r>
            <a:endParaRPr lang="es-EC" b="1" dirty="0">
              <a:solidFill>
                <a:schemeClr val="bg1"/>
              </a:solidFill>
              <a:latin typeface="Arial Black" panose="020B0A04020102020204" pitchFamily="34" charset="0"/>
              <a:ea typeface="Amperzand" pitchFamily="2" charset="0"/>
            </a:endParaRPr>
          </a:p>
        </p:txBody>
      </p:sp>
      <p:sp>
        <p:nvSpPr>
          <p:cNvPr id="8" name="7 Marcador de contenido"/>
          <p:cNvSpPr>
            <a:spLocks noGrp="1"/>
          </p:cNvSpPr>
          <p:nvPr>
            <p:ph idx="1"/>
          </p:nvPr>
        </p:nvSpPr>
        <p:spPr>
          <a:xfrm>
            <a:off x="457200" y="2276872"/>
            <a:ext cx="3826768" cy="3849291"/>
          </a:xfrm>
        </p:spPr>
        <p:txBody>
          <a:bodyPr>
            <a:normAutofit lnSpcReduction="10000"/>
          </a:bodyPr>
          <a:lstStyle/>
          <a:p>
            <a:r>
              <a:rPr lang="es-EC" sz="2400" dirty="0" smtClean="0">
                <a:solidFill>
                  <a:schemeClr val="bg1"/>
                </a:solidFill>
                <a:latin typeface="VAGRundschriftD" pitchFamily="34" charset="0"/>
              </a:rPr>
              <a:t>Alá es su dios, es unitario.</a:t>
            </a:r>
          </a:p>
          <a:p>
            <a:r>
              <a:rPr lang="es-EC" sz="2400" dirty="0" smtClean="0">
                <a:solidFill>
                  <a:schemeClr val="bg1"/>
                </a:solidFill>
                <a:latin typeface="VAGRundschriftD" pitchFamily="34" charset="0"/>
              </a:rPr>
              <a:t>Alá no fue engendrado ni puede engendrar.</a:t>
            </a:r>
          </a:p>
          <a:p>
            <a:r>
              <a:rPr lang="es-EC" sz="2400" dirty="0" smtClean="0">
                <a:solidFill>
                  <a:schemeClr val="bg1"/>
                </a:solidFill>
                <a:latin typeface="VAGRundschriftD" pitchFamily="34" charset="0"/>
              </a:rPr>
              <a:t>Mahoma fue el último profeta enviado por Alá.</a:t>
            </a:r>
          </a:p>
          <a:p>
            <a:r>
              <a:rPr lang="es-EC" sz="2400" dirty="0" smtClean="0">
                <a:solidFill>
                  <a:schemeClr val="bg1"/>
                </a:solidFill>
                <a:latin typeface="VAGRundschriftD" pitchFamily="34" charset="0"/>
              </a:rPr>
              <a:t>El Corán es la última revelación de Alá y la que ha permanecido sin corrupción.</a:t>
            </a:r>
            <a:endParaRPr lang="es-EC" sz="2400" dirty="0">
              <a:solidFill>
                <a:schemeClr val="bg1"/>
              </a:solidFill>
              <a:latin typeface="VAGRundschriftD" pitchFamily="34" charset="0"/>
            </a:endParaRPr>
          </a:p>
        </p:txBody>
      </p:sp>
      <p:sp>
        <p:nvSpPr>
          <p:cNvPr id="11" name="7 Marcador de contenido"/>
          <p:cNvSpPr txBox="1">
            <a:spLocks/>
          </p:cNvSpPr>
          <p:nvPr/>
        </p:nvSpPr>
        <p:spPr>
          <a:xfrm>
            <a:off x="4436368" y="2276872"/>
            <a:ext cx="3826768" cy="384929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C" sz="2400" dirty="0" smtClean="0">
                <a:solidFill>
                  <a:schemeClr val="bg1"/>
                </a:solidFill>
                <a:latin typeface="VAGRundschriftD" pitchFamily="34" charset="0"/>
              </a:rPr>
              <a:t>Creen que el ángel Gabriel se le presentó a Mahoma para darle versos enviados por Alá.</a:t>
            </a:r>
          </a:p>
          <a:p>
            <a:r>
              <a:rPr lang="es-EC" sz="2400" dirty="0" smtClean="0">
                <a:solidFill>
                  <a:schemeClr val="bg1"/>
                </a:solidFill>
                <a:latin typeface="VAGRundschriftD" pitchFamily="34" charset="0"/>
              </a:rPr>
              <a:t>Creen que los libros revelados por Alá son: Corán, Torá, Salmos, </a:t>
            </a:r>
            <a:r>
              <a:rPr lang="es-EC" sz="2400" dirty="0" err="1" smtClean="0">
                <a:solidFill>
                  <a:schemeClr val="bg1"/>
                </a:solidFill>
                <a:latin typeface="VAGRundschriftD" pitchFamily="34" charset="0"/>
              </a:rPr>
              <a:t>Injil</a:t>
            </a:r>
            <a:r>
              <a:rPr lang="es-EC" sz="2400" dirty="0" smtClean="0">
                <a:solidFill>
                  <a:schemeClr val="bg1"/>
                </a:solidFill>
                <a:latin typeface="VAGRundschriftD" pitchFamily="34" charset="0"/>
              </a:rPr>
              <a:t> (evangelios)</a:t>
            </a:r>
          </a:p>
          <a:p>
            <a:r>
              <a:rPr lang="es-EC" sz="2400" dirty="0" smtClean="0">
                <a:solidFill>
                  <a:schemeClr val="bg1"/>
                </a:solidFill>
                <a:latin typeface="VAGRundschriftD" pitchFamily="34" charset="0"/>
              </a:rPr>
              <a:t>Jesús (Isa) fue un profeta, no el Hijo de Dios.</a:t>
            </a:r>
            <a:endParaRPr lang="es-EC" sz="2400" dirty="0">
              <a:solidFill>
                <a:schemeClr val="bg1"/>
              </a:solidFill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56986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4.bp.blogspot.com/-mhTstsWx5JM/TZBHqwHiMLI/AAAAAAAAAfg/risa5QEODMs/s1600/Islamic+Background+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44"/>
            <a:ext cx="9144992" cy="6858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696" y="548680"/>
            <a:ext cx="8229600" cy="1143000"/>
          </a:xfrm>
        </p:spPr>
        <p:txBody>
          <a:bodyPr>
            <a:normAutofit/>
          </a:bodyPr>
          <a:lstStyle/>
          <a:p>
            <a:r>
              <a:rPr lang="es-EC" sz="5400" b="1" dirty="0" smtClean="0">
                <a:solidFill>
                  <a:schemeClr val="bg1"/>
                </a:solidFill>
                <a:latin typeface="Arial Black" panose="020B0A04020102020204" pitchFamily="34" charset="0"/>
                <a:ea typeface="Amperzand" pitchFamily="2" charset="0"/>
              </a:rPr>
              <a:t>5 Pilares del Islam</a:t>
            </a:r>
            <a:endParaRPr lang="es-EC" sz="5400" b="1" dirty="0">
              <a:solidFill>
                <a:schemeClr val="bg1"/>
              </a:solidFill>
              <a:latin typeface="Arial Black" panose="020B0A04020102020204" pitchFamily="34" charset="0"/>
              <a:ea typeface="Amperzand" pitchFamily="2" charset="0"/>
            </a:endParaRPr>
          </a:p>
        </p:txBody>
      </p:sp>
      <p:pic>
        <p:nvPicPr>
          <p:cNvPr id="2050" name="Picture 2" descr="http://jardinislam.com/wp-content/uploads/2012/02/PILARES-ISLAM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9185" y="2276872"/>
            <a:ext cx="4536504" cy="3328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7 Marcador de contenido"/>
          <p:cNvSpPr>
            <a:spLocks noGrp="1"/>
          </p:cNvSpPr>
          <p:nvPr>
            <p:ph idx="1"/>
          </p:nvPr>
        </p:nvSpPr>
        <p:spPr>
          <a:xfrm>
            <a:off x="313184" y="2276872"/>
            <a:ext cx="3826768" cy="4176464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s-EC" sz="2800" dirty="0" err="1" smtClean="0">
                <a:solidFill>
                  <a:schemeClr val="bg1"/>
                </a:solidFill>
                <a:latin typeface="VAGRundschriftD" pitchFamily="34" charset="0"/>
              </a:rPr>
              <a:t>Shahada</a:t>
            </a:r>
            <a:r>
              <a:rPr lang="es-EC" sz="2800" dirty="0" smtClean="0">
                <a:solidFill>
                  <a:schemeClr val="bg1"/>
                </a:solidFill>
                <a:latin typeface="VAGRundschriftD" pitchFamily="34" charset="0"/>
              </a:rPr>
              <a:t>: Confesión de fe (credo)</a:t>
            </a:r>
          </a:p>
          <a:p>
            <a:pPr marL="514350" indent="-514350">
              <a:buFont typeface="+mj-lt"/>
              <a:buAutoNum type="arabicPeriod"/>
            </a:pPr>
            <a:r>
              <a:rPr lang="es-EC" sz="2800" dirty="0" err="1" smtClean="0">
                <a:solidFill>
                  <a:schemeClr val="bg1"/>
                </a:solidFill>
                <a:latin typeface="VAGRundschriftD" pitchFamily="34" charset="0"/>
              </a:rPr>
              <a:t>Salat</a:t>
            </a:r>
            <a:r>
              <a:rPr lang="es-EC" sz="2800" dirty="0" smtClean="0">
                <a:solidFill>
                  <a:schemeClr val="bg1"/>
                </a:solidFill>
                <a:latin typeface="VAGRundschriftD" pitchFamily="34" charset="0"/>
              </a:rPr>
              <a:t>: Orar 5 veces al día</a:t>
            </a:r>
          </a:p>
          <a:p>
            <a:pPr marL="514350" indent="-514350">
              <a:buFont typeface="+mj-lt"/>
              <a:buAutoNum type="arabicPeriod"/>
            </a:pPr>
            <a:r>
              <a:rPr lang="es-EC" sz="2800" dirty="0" err="1" smtClean="0">
                <a:solidFill>
                  <a:schemeClr val="bg1"/>
                </a:solidFill>
                <a:latin typeface="VAGRundschriftD" pitchFamily="34" charset="0"/>
              </a:rPr>
              <a:t>Zakat</a:t>
            </a:r>
            <a:r>
              <a:rPr lang="es-EC" sz="2800" dirty="0" smtClean="0">
                <a:solidFill>
                  <a:schemeClr val="bg1"/>
                </a:solidFill>
                <a:latin typeface="VAGRundschriftD" pitchFamily="34" charset="0"/>
              </a:rPr>
              <a:t>: Limosna obligatoria</a:t>
            </a:r>
          </a:p>
          <a:p>
            <a:pPr marL="514350" indent="-514350">
              <a:buFont typeface="+mj-lt"/>
              <a:buAutoNum type="arabicPeriod"/>
            </a:pPr>
            <a:r>
              <a:rPr lang="es-EC" sz="2800" dirty="0" err="1" smtClean="0">
                <a:solidFill>
                  <a:schemeClr val="bg1"/>
                </a:solidFill>
                <a:latin typeface="VAGRundschriftD" pitchFamily="34" charset="0"/>
              </a:rPr>
              <a:t>Sawn</a:t>
            </a:r>
            <a:r>
              <a:rPr lang="es-EC" sz="2800" dirty="0" smtClean="0">
                <a:solidFill>
                  <a:schemeClr val="bg1"/>
                </a:solidFill>
                <a:latin typeface="VAGRundschriftD" pitchFamily="34" charset="0"/>
              </a:rPr>
              <a:t>: Ayuno en el mes de Ramadán</a:t>
            </a:r>
          </a:p>
          <a:p>
            <a:pPr marL="514350" indent="-514350">
              <a:buFont typeface="+mj-lt"/>
              <a:buAutoNum type="arabicPeriod"/>
            </a:pPr>
            <a:r>
              <a:rPr lang="es-EC" sz="2800" dirty="0" err="1" smtClean="0">
                <a:solidFill>
                  <a:schemeClr val="bg1"/>
                </a:solidFill>
                <a:latin typeface="VAGRundschriftD" pitchFamily="34" charset="0"/>
              </a:rPr>
              <a:t>Hajj</a:t>
            </a:r>
            <a:r>
              <a:rPr lang="es-EC" sz="2800" dirty="0" smtClean="0">
                <a:solidFill>
                  <a:schemeClr val="bg1"/>
                </a:solidFill>
                <a:latin typeface="VAGRundschriftD" pitchFamily="34" charset="0"/>
              </a:rPr>
              <a:t>: Peregrinaje a la Meca</a:t>
            </a:r>
            <a:endParaRPr lang="es-EC" sz="2800" dirty="0">
              <a:solidFill>
                <a:schemeClr val="bg1"/>
              </a:solidFill>
              <a:latin typeface="VAGRundschriftD" pitchFamily="34" charset="0"/>
            </a:endParaRPr>
          </a:p>
        </p:txBody>
      </p:sp>
      <p:sp>
        <p:nvSpPr>
          <p:cNvPr id="10" name="7 Marcador de contenido"/>
          <p:cNvSpPr txBox="1">
            <a:spLocks/>
          </p:cNvSpPr>
          <p:nvPr/>
        </p:nvSpPr>
        <p:spPr>
          <a:xfrm>
            <a:off x="4604053" y="5733256"/>
            <a:ext cx="3826768" cy="112474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C" sz="2800" dirty="0" smtClean="0">
                <a:solidFill>
                  <a:schemeClr val="bg1"/>
                </a:solidFill>
                <a:latin typeface="VAGRundschriftD" pitchFamily="34" charset="0"/>
              </a:rPr>
              <a:t>Existe un sexto pilar que es la </a:t>
            </a:r>
            <a:r>
              <a:rPr lang="es-EC" sz="2800" dirty="0" err="1" smtClean="0">
                <a:solidFill>
                  <a:schemeClr val="bg1"/>
                </a:solidFill>
                <a:latin typeface="VAGRundschriftD" pitchFamily="34" charset="0"/>
              </a:rPr>
              <a:t>jihad</a:t>
            </a:r>
            <a:r>
              <a:rPr lang="es-EC" sz="2800" dirty="0" smtClean="0">
                <a:solidFill>
                  <a:schemeClr val="bg1"/>
                </a:solidFill>
                <a:latin typeface="VAGRundschriftD" pitchFamily="34" charset="0"/>
              </a:rPr>
              <a:t> islámica</a:t>
            </a:r>
            <a:endParaRPr lang="es-EC" sz="2800" dirty="0">
              <a:solidFill>
                <a:schemeClr val="bg1"/>
              </a:solidFill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26346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4.bp.blogspot.com/-mhTstsWx5JM/TZBHqwHiMLI/AAAAAAAAAfg/risa5QEODMs/s1600/Islamic+Background+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44"/>
            <a:ext cx="9144992" cy="6858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696" y="54868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s-EC" sz="5400" b="1" dirty="0" smtClean="0">
                <a:solidFill>
                  <a:schemeClr val="bg1"/>
                </a:solidFill>
                <a:latin typeface="Arial Black" panose="020B0A04020102020204" pitchFamily="34" charset="0"/>
                <a:ea typeface="Amperzand" pitchFamily="2" charset="0"/>
              </a:rPr>
              <a:t>El Islam y el Cristianismo</a:t>
            </a:r>
            <a:endParaRPr lang="es-EC" sz="5400" b="1" dirty="0">
              <a:solidFill>
                <a:schemeClr val="bg1"/>
              </a:solidFill>
              <a:latin typeface="Arial Black" panose="020B0A04020102020204" pitchFamily="34" charset="0"/>
              <a:ea typeface="Amperzand" pitchFamily="2" charset="0"/>
            </a:endParaRPr>
          </a:p>
        </p:txBody>
      </p:sp>
      <p:sp>
        <p:nvSpPr>
          <p:cNvPr id="9" name="7 Marcador de contenido"/>
          <p:cNvSpPr>
            <a:spLocks noGrp="1"/>
          </p:cNvSpPr>
          <p:nvPr>
            <p:ph idx="1"/>
          </p:nvPr>
        </p:nvSpPr>
        <p:spPr>
          <a:xfrm>
            <a:off x="313184" y="2276872"/>
            <a:ext cx="3826768" cy="4176464"/>
          </a:xfrm>
        </p:spPr>
        <p:txBody>
          <a:bodyPr>
            <a:normAutofit fontScale="77500" lnSpcReduction="20000"/>
          </a:bodyPr>
          <a:lstStyle/>
          <a:p>
            <a:r>
              <a:rPr lang="es-EC" sz="2800" dirty="0" smtClean="0">
                <a:solidFill>
                  <a:schemeClr val="bg1"/>
                </a:solidFill>
                <a:latin typeface="VAGRundschriftD" pitchFamily="34" charset="0"/>
              </a:rPr>
              <a:t>Alá no es Jehová.</a:t>
            </a:r>
          </a:p>
          <a:p>
            <a:r>
              <a:rPr lang="es-EC" sz="2800" dirty="0" smtClean="0">
                <a:solidFill>
                  <a:schemeClr val="bg1"/>
                </a:solidFill>
                <a:latin typeface="VAGRundschriftD" pitchFamily="34" charset="0"/>
              </a:rPr>
              <a:t>Alá es el culto al dios luna. “Entonces </a:t>
            </a:r>
            <a:r>
              <a:rPr lang="es-EC" sz="2800" dirty="0" err="1" smtClean="0">
                <a:solidFill>
                  <a:schemeClr val="bg1"/>
                </a:solidFill>
                <a:latin typeface="VAGRundschriftD" pitchFamily="34" charset="0"/>
              </a:rPr>
              <a:t>Zeba</a:t>
            </a:r>
            <a:r>
              <a:rPr lang="es-EC" sz="2800" dirty="0" smtClean="0">
                <a:solidFill>
                  <a:schemeClr val="bg1"/>
                </a:solidFill>
                <a:latin typeface="VAGRundschriftD" pitchFamily="34" charset="0"/>
              </a:rPr>
              <a:t> y </a:t>
            </a:r>
            <a:r>
              <a:rPr lang="es-EC" sz="2800" dirty="0" err="1" smtClean="0">
                <a:solidFill>
                  <a:schemeClr val="bg1"/>
                </a:solidFill>
                <a:latin typeface="VAGRundschriftD" pitchFamily="34" charset="0"/>
              </a:rPr>
              <a:t>Zalmuna</a:t>
            </a:r>
            <a:r>
              <a:rPr lang="es-EC" sz="2800" dirty="0" smtClean="0">
                <a:solidFill>
                  <a:schemeClr val="bg1"/>
                </a:solidFill>
                <a:latin typeface="VAGRundschriftD" pitchFamily="34" charset="0"/>
              </a:rPr>
              <a:t> dijeron: “Levántate tú y cae sobre nosotros; porque como es el hombre, así es su fortaleza (valentía).” Y se levantó Gedeón y mató a </a:t>
            </a:r>
            <a:r>
              <a:rPr lang="es-EC" sz="2800" dirty="0" err="1" smtClean="0">
                <a:solidFill>
                  <a:schemeClr val="bg1"/>
                </a:solidFill>
                <a:latin typeface="VAGRundschriftD" pitchFamily="34" charset="0"/>
              </a:rPr>
              <a:t>Zeba</a:t>
            </a:r>
            <a:r>
              <a:rPr lang="es-EC" sz="2800" dirty="0" smtClean="0">
                <a:solidFill>
                  <a:schemeClr val="bg1"/>
                </a:solidFill>
                <a:latin typeface="VAGRundschriftD" pitchFamily="34" charset="0"/>
              </a:rPr>
              <a:t> y a </a:t>
            </a:r>
            <a:r>
              <a:rPr lang="es-EC" sz="2800" dirty="0" err="1" smtClean="0">
                <a:solidFill>
                  <a:schemeClr val="bg1"/>
                </a:solidFill>
                <a:latin typeface="VAGRundschriftD" pitchFamily="34" charset="0"/>
              </a:rPr>
              <a:t>Zalmuna</a:t>
            </a:r>
            <a:r>
              <a:rPr lang="es-EC" sz="2800" dirty="0" smtClean="0">
                <a:solidFill>
                  <a:schemeClr val="bg1"/>
                </a:solidFill>
                <a:latin typeface="VAGRundschriftD" pitchFamily="34" charset="0"/>
              </a:rPr>
              <a:t>, y tomó los adornos de </a:t>
            </a:r>
            <a:r>
              <a:rPr lang="es-EC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GRundschriftD" pitchFamily="34" charset="0"/>
              </a:rPr>
              <a:t>media luna</a:t>
            </a:r>
            <a:r>
              <a:rPr lang="es-EC" sz="2800" dirty="0" smtClean="0">
                <a:solidFill>
                  <a:schemeClr val="bg1"/>
                </a:solidFill>
                <a:latin typeface="VAGRundschriftD" pitchFamily="34" charset="0"/>
              </a:rPr>
              <a:t> que sus camellos llevaban al cuello.” Jueces 8:21 NBLH</a:t>
            </a:r>
            <a:endParaRPr lang="es-EC" sz="2800" dirty="0">
              <a:solidFill>
                <a:schemeClr val="bg1"/>
              </a:solidFill>
              <a:latin typeface="VAGRundschriftD" pitchFamily="34" charset="0"/>
            </a:endParaRPr>
          </a:p>
        </p:txBody>
      </p:sp>
      <p:sp>
        <p:nvSpPr>
          <p:cNvPr id="3" name="AutoShape 2" descr="data:image/jpeg;base64,/9j/4AAQSkZJRgABAQAAAQABAAD/2wCEAAkGBhMSEBEUEBAVFBQSEBAUFRYPEg8PFBURFBAVFBQVFBUXHCYeGBkjGRQUHy8gJCcpLC0sFR4xNTAqNSYrLCkBCQoKDgwOGQ8PGTUkHyUpKTU0Li81LDE1LC00KSktMCowKiwsLyw0LCosLC41NSktLSwwLSosKSkqLSwtLC0qNf/AABEIALwAsAMBIgACEQEDEQH/xAAbAAACAwEBAQAAAAAAAAAAAAAABQMEBgIBB//EAD4QAAECAwQGBwQJBAMAAAAAAAEAAgMEEQUhMVEGEkFhcZETIjKBobHRQlJywSMzQ2KSssLh8BWCovEUU3P/xAAbAQEAAgMBAQAAAAAAAAAAAAAABAUCAwYBB//EADQRAAIBAgMFBAkEAwAAAAAAAAABAgMEBREhEjFBgdETUWFxFCIjMpGhscHhJELw8QYzUv/aAAwDAQACEQMRAD8A+4oQhACEIQAhCXzNrDCGNY5+yPVAX3OAFSaDfcqUW12Ds1d8OHMqgYTnmryXccBwCtQpJARutOIcGtbzefkozFinGIe6gTFkmpBLBAKejf8A9j/xFAbEH2jvxEpx0AR0AQCkTEUe3X4gCpWWs8dpgO9poeR9VeMqFE+SQHUG04brq0OTuqrSURpHco4cR8Psmo91147skA7QqkpaLX3dl2R+R2q2gBCEIAQhCAEIQgBcRYoaCXGgC9ixQ0EuNAEmiRHRXVNwHZblvO9AezEy6Ld2WZbT8Xop5eTU0tKq41tEBHDlwFKAhCAELmI8NBJNAASSdgF5K6QAhCCgBCpTMeKy8QxFb906rx3G53guJO3IUS4O1Xe6/qmuXFa3VgpbLeT+vkZbLyzL5aoIsrVWELYYieYk1JK2iW9WKbtjsvi9UxfDql8zKoBmhKJKc6M6r+zsJ9ndw8k3QAhCEAIQqNqzNGhoxfXubtPyQFSbmOldQdhpu3nP0VuVl1BJy6aNbRAAC9QqNq9KG60E3trVpAcHDdtqFjOWzFyyz8j1LN5F5Cy8tpg/7SXJHvQnVu+E+qvN0qhOa7U1tcNuY5paSdgyUSnf29RZxn9vqbJUpx3or6TWmK9A03ltX8Ng78U8k42tDY7NrT4LHOky2rnmr3uJcd+Q3LSaPRdaA37p1eSr8OupV7ms5d0cl3LU21qahCOXiM0IQr0iglVr2G2MCW0D89jtzvVNVHFhVwNDn6rVVowrQcKizTMoycXmjKSdsRYB1XguDTQtcbx8JWok51kVusw1G0bQciNiSWzBEQE0pFYLx7zcvRJZObdCcHsN/g4ZFc67urhlZUqz2qb3PiuuX9dxM7ONeO1HRm8XL2VUFnz7YzA5vAjaDkVZXSxkppSi80yE008mK5uWXdmTX2bsQOqcxlxCuxYdQlE1CINRcQag71keDtChlZjXYHZ4jI7QpkAJGH9I8u2E3fCMPXvTG1IurDObuqO/HwqqklCQDCXh0CmXgC9QAhCEBn7Zs/o3dKwdUnrjI+9wP8xXcB7SK0RpVahZDEJnbi1HBmDj8uaTy8UtAAcTTNcfiVala3L7PjvXc/zxLGjGVSGozm2ghKZeamIBcIb2lpcTqubQVOX+1ZfMkpe6Ye+IWMYSdwqeSr6E69ev+l0lx4aeJumoQj7TcN5fTB4+tl7s4bh5H1WhlJrpG6wa5u6I0tPJJbMsBwo6JQHf1j+yfQ4YaKDxXZ2lO4hH281J+C+/4K2o4N+osjtCEKaaiha8kXt1mdtl43j3VjekBJptv54+K+grDaQy3QzbadmOHOHxCmuOZae9VGMWyr2su+Oq5b/kSLeezNeJ1ZloGDE1vZNA4Zt9Qtsx4IBBqCKgjIrAELSaLzusx0M4svHwn0PmFTf4/fPP0ab8V919/iSbulptoeKnOQlcXEVtQuwK4V2bF1YhacH4fEPUeSbpFNgtNRi0gjiE7hvBAIwIBHAoBZa76vY3IFx77h+pWZJipThrHduDR4V+aYyguQFhCFG6L1w3aWuP4S0fqQEiimppsNjnvNGtBJUq8LQcRvvzXjzy0BiWycaM90Z7CC/DWuDW7ANp5Kyyw4rsOfZC1pavVWUsKt4SdSa2pPi+m43yrzayWiMZOSr4TtV+JFQRg4bacEw0UHXjb9Twr6p1PyLYrC13EHaHbClmj0o6G6KHihBpuIoCCNyiW2HO0vdun7kk+T0eXT4GydbtKWT3oeIQhX5EBCEIAWe02lNaAx4xhRobv7XO1HeDq9y0KXaQNrLRRuH5gtNf/VLPuf0Moe8jJOCs2PMakeGdhOqeDrvOiruUTzS8Yi8cReF8wtazo1o1FwaLucdqLR9CQuYb6gEbQDzC6X1UohXPMViyX1hAe6SORuXM81RWM76wZOaeYp+lAV431z+I/KE1lsErmBSM/iD/AIhNJY3ICZJrSmNSclMnNjs/FqEeLRzTlZnTSEfoXNNC0vAOTuq9p/wUO9qulRdRcGnyzWfyNtKO1LLz+hpkKtZ08I0JkRvtNBpkdo7irKlpqSzRrayBCEL08BCEIAQhCAEIQgBJtKI9ITW7YkRo7m9Y+XinKyFtzfSzBp2YILB8biC/yaO5VeLXCoWs3xayXP8ABvt4bU0UXKNykcoI7qNccgfJfOEs2XKN5Zx+hhf+bPyhWFHLwtVjW+61o5CikX1pbjn2U51VrHPXifCzzerM8VVsj6yJwYPzL0HNotpGr7zR4Ej0V+Tdcq1sw7mO91xHc79wF1JREAwSnSeBrS5IxY5r+4Y+BKbLiNDDmkEVBBB4Fa6tNVacoPc00ZRlstMx+jtqdDFLHn6OKatJwbE9Dd4LZr51GlKF8J3smgJ2jYeSd6P6SatIMyaUoGPJuI2Bx8j/AA87hV92bdpX0cXkunQm3FHa9pA1SEIXTEAEIQgBCEIAQhL7Ytpku2rr3HssBvPoN6wnOMIuUnkkepNvJEWkFsdBDo36x9QwebuAqstBharQMczjUnEoDnxHmLFNXOwGxrdgG5dOK+fYtiHpdXKPurd1LahS7NeJy4rqTga8aEzN4J+Fp1j5eKjcU30TldZ74pwA1W/qPkO5asJtnXuorgtXyM609iDZqUIXjjcvpJSlCecorGHaObvIUXE9ExU9kMo0cK870BcmoOuxzcxdx2eKUyMXO7PcdoTtJ5+FqRKjB9/9wxHz5oBtDdULpVJSMraAy2lNnkERG4jHe39vVJujbFbQ9xW8moGu0hYW0ZIwHkgdUnl+y5nGcOc/1FJa8V3+JPtq37JciaQt2NK0a4dJD2AmhA+675HwWnkNIoEWmq8NcfZidV3jj3LLQJoEUcKheRbHY/sGm7EKvs8XrU1sv1l3Pf8AH+zbVt4y8DeoXz+FJzEL6qI4DJryB+E3KUT86PtH/hYfkrmOOUv3Qa/nIjO1lwaN2oJqdhwxWI9rR94gV4DasS6JOPudFfT4gzyouIdg3l0R95x2k8SVrqY5HL2dNvz06nqtf+mN7R0yr1ZZlT77x+Vu3iad6UwpM6xiRnFzzf1r+forTWsh3MF+f7qF8SuK5q+xCrcPKb5LciZTpRh7qPXOUZKCVWjR9jbyclVwhKpJRis2zfuOyC9wY3F23IbStzZcoIcNrQNgSTRyx9XrOxNKn5BaZfQ8Kw/0Ol63vPf0Km4rdpLTcgUMw+gUpKXTkdW5GKE27WIGZ8NqcSTbkmlG6zie4cE/gtoEB2oZuX12FveDkRgVMhAJJWMQaG4g0I3pvBiVCoWnKGuu3HaMx6qOUmsEA3VC0rOEQG69XIcSq7QHzuds50J1W4ZZcPRcQJ3u4fy5bycs9rxvWXtPRyhqBQ5hUF9glOu9ul6svk+hMpXTjpLVEEOddsNVKLQduSeJLRGHCvgVyJ0jEEcRVc5Vw++o8G/LUmRqUZ8RyZ9yifGJxKWf1HeORQbQ/gBUJ0LqbycW+TNmcFxQw1lG+MBtVHpnuwaTxuCtS1kPf2uQuU23wS5qvVbK8em81zuKceOZE6OXGjBX+bSnliWFfV15z9FfsvR8NAqKJ7DhhooF11jhdG0Wa1l39Cvq3Eqmm5BChBooF2hQR49FaEc5mY9EknI1Tqjb5KadnKKvJwSTU4lAMLOgYJsoJWFQKdACEIQHjm1CSzkqWOLm94+YTtRxoVQgFcrOb0yhRwUompMg1bcfA8VxAnb6G45FAaBeOaDiqMGcVpkcFAV49lMdsol8bRsHCieAr1AZk6Lbl3D0Y3LRoQCmBYDRimEGUa3AKZeF4QHq8JUL5kBU404gLUeZolM5PUVaatLY28+CrwZcuNXXlAdwYZean/SeSMqopKTTRjKBAdIQhACEIQAhCEBHFggpTNyG5Oly5gOKAzJ1mbxvx5qWFaI23cbk1jyNUtj2fuQFmHPb1M2eSR8kRhUcFGekG3mgNF/zkGeWc/5ETdyXhmIm7kgNA6eVeLP5lJCYh9rkgSROJJ4oC5HtYbL+CqOiPfjcMgrMGz9yYQLPQC+WkU4lJFWYMmArICA8Yyi6QhACEIQAhCEAIQhACEIQAuXQwV0hAVnyQKrvs5MUIBQ6zl5/TU4QgFLbO3Kdlnq+hAQMlAFM1oC9QgBCEIAQhCAEIQgP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sp>
        <p:nvSpPr>
          <p:cNvPr id="4" name="AutoShape 4" descr="data:image/jpeg;base64,/9j/4AAQSkZJRgABAQAAAQABAAD/2wCEAAkGBhMSEBEUEBAVFBQSEBAUFRYPEg8PFBURFBAVFBQVFBUXHCYeGBkjGRQUHy8gJCcpLC0sFR4xNTAqNSYrLCkBCQoKDgwOGQ8PGTUkHyUpKTU0Li81LDE1LC00KSktMCowKiwsLyw0LCosLC41NSktLSwwLSosKSkqLSwtLC0qNf/AABEIALwAsAMBIgACEQEDEQH/xAAbAAACAwEBAQAAAAAAAAAAAAAABQMEBgIBB//EAD4QAAECAwQGBwQJBAMAAAAAAAEAAgMEEQUhMVEGEkFhcZETIjKBobHRQlJywSMzQ2KSssLh8BWCovEUU3P/xAAbAQEAAgMBAQAAAAAAAAAAAAAABAUCAwYBB//EADQRAAIBAgMFBAkEAwAAAAAAAAABAgMEBREhEjFBgdETUWFxFCIjMpGhscHhJELw8QYzUv/aAAwDAQACEQMRAD8A+4oQhACEIQAhCXzNrDCGNY5+yPVAX3OAFSaDfcqUW12Ds1d8OHMqgYTnmryXccBwCtQpJARutOIcGtbzefkozFinGIe6gTFkmpBLBAKejf8A9j/xFAbEH2jvxEpx0AR0AQCkTEUe3X4gCpWWs8dpgO9poeR9VeMqFE+SQHUG04brq0OTuqrSURpHco4cR8Psmo91147skA7QqkpaLX3dl2R+R2q2gBCEIAQhCAEIQgBcRYoaCXGgC9ixQ0EuNAEmiRHRXVNwHZblvO9AezEy6Ld2WZbT8Xop5eTU0tKq41tEBHDlwFKAhCAELmI8NBJNAASSdgF5K6QAhCCgBCpTMeKy8QxFb906rx3G53guJO3IUS4O1Xe6/qmuXFa3VgpbLeT+vkZbLyzL5aoIsrVWELYYieYk1JK2iW9WKbtjsvi9UxfDql8zKoBmhKJKc6M6r+zsJ9ndw8k3QAhCEAIQqNqzNGhoxfXubtPyQFSbmOldQdhpu3nP0VuVl1BJy6aNbRAAC9QqNq9KG60E3trVpAcHDdtqFjOWzFyyz8j1LN5F5Cy8tpg/7SXJHvQnVu+E+qvN0qhOa7U1tcNuY5paSdgyUSnf29RZxn9vqbJUpx3or6TWmK9A03ltX8Ng78U8k42tDY7NrT4LHOky2rnmr3uJcd+Q3LSaPRdaA37p1eSr8OupV7ms5d0cl3LU21qahCOXiM0IQr0iglVr2G2MCW0D89jtzvVNVHFhVwNDn6rVVowrQcKizTMoycXmjKSdsRYB1XguDTQtcbx8JWok51kVusw1G0bQciNiSWzBEQE0pFYLx7zcvRJZObdCcHsN/g4ZFc67urhlZUqz2qb3PiuuX9dxM7ONeO1HRm8XL2VUFnz7YzA5vAjaDkVZXSxkppSi80yE008mK5uWXdmTX2bsQOqcxlxCuxYdQlE1CINRcQag71keDtChlZjXYHZ4jI7QpkAJGH9I8u2E3fCMPXvTG1IurDObuqO/HwqqklCQDCXh0CmXgC9QAhCEBn7Zs/o3dKwdUnrjI+9wP8xXcB7SK0RpVahZDEJnbi1HBmDj8uaTy8UtAAcTTNcfiVala3L7PjvXc/zxLGjGVSGozm2ghKZeamIBcIb2lpcTqubQVOX+1ZfMkpe6Ye+IWMYSdwqeSr6E69ev+l0lx4aeJumoQj7TcN5fTB4+tl7s4bh5H1WhlJrpG6wa5u6I0tPJJbMsBwo6JQHf1j+yfQ4YaKDxXZ2lO4hH281J+C+/4K2o4N+osjtCEKaaiha8kXt1mdtl43j3VjekBJptv54+K+grDaQy3QzbadmOHOHxCmuOZae9VGMWyr2su+Oq5b/kSLeezNeJ1ZloGDE1vZNA4Zt9Qtsx4IBBqCKgjIrAELSaLzusx0M4svHwn0PmFTf4/fPP0ab8V919/iSbulptoeKnOQlcXEVtQuwK4V2bF1YhacH4fEPUeSbpFNgtNRi0gjiE7hvBAIwIBHAoBZa76vY3IFx77h+pWZJipThrHduDR4V+aYyguQFhCFG6L1w3aWuP4S0fqQEiimppsNjnvNGtBJUq8LQcRvvzXjzy0BiWycaM90Z7CC/DWuDW7ANp5Kyyw4rsOfZC1pavVWUsKt4SdSa2pPi+m43yrzayWiMZOSr4TtV+JFQRg4bacEw0UHXjb9Twr6p1PyLYrC13EHaHbClmj0o6G6KHihBpuIoCCNyiW2HO0vdun7kk+T0eXT4GydbtKWT3oeIQhX5EBCEIAWe02lNaAx4xhRobv7XO1HeDq9y0KXaQNrLRRuH5gtNf/VLPuf0Moe8jJOCs2PMakeGdhOqeDrvOiruUTzS8Yi8cReF8wtazo1o1FwaLucdqLR9CQuYb6gEbQDzC6X1UohXPMViyX1hAe6SORuXM81RWM76wZOaeYp+lAV431z+I/KE1lsErmBSM/iD/AIhNJY3ICZJrSmNSclMnNjs/FqEeLRzTlZnTSEfoXNNC0vAOTuq9p/wUO9qulRdRcGnyzWfyNtKO1LLz+hpkKtZ08I0JkRvtNBpkdo7irKlpqSzRrayBCEL08BCEIAQhCAEIQgBJtKI9ITW7YkRo7m9Y+XinKyFtzfSzBp2YILB8biC/yaO5VeLXCoWs3xayXP8ABvt4bU0UXKNykcoI7qNccgfJfOEs2XKN5Zx+hhf+bPyhWFHLwtVjW+61o5CikX1pbjn2U51VrHPXifCzzerM8VVsj6yJwYPzL0HNotpGr7zR4Ej0V+Tdcq1sw7mO91xHc79wF1JREAwSnSeBrS5IxY5r+4Y+BKbLiNDDmkEVBBB4Fa6tNVacoPc00ZRlstMx+jtqdDFLHn6OKatJwbE9Dd4LZr51GlKF8J3smgJ2jYeSd6P6SatIMyaUoGPJuI2Bx8j/AA87hV92bdpX0cXkunQm3FHa9pA1SEIXTEAEIQgBCEIAQhL7Ytpku2rr3HssBvPoN6wnOMIuUnkkepNvJEWkFsdBDo36x9QwebuAqstBharQMczjUnEoDnxHmLFNXOwGxrdgG5dOK+fYtiHpdXKPurd1LahS7NeJy4rqTga8aEzN4J+Fp1j5eKjcU30TldZ74pwA1W/qPkO5asJtnXuorgtXyM609iDZqUIXjjcvpJSlCecorGHaObvIUXE9ExU9kMo0cK870BcmoOuxzcxdx2eKUyMXO7PcdoTtJ5+FqRKjB9/9wxHz5oBtDdULpVJSMraAy2lNnkERG4jHe39vVJujbFbQ9xW8moGu0hYW0ZIwHkgdUnl+y5nGcOc/1FJa8V3+JPtq37JciaQt2NK0a4dJD2AmhA+675HwWnkNIoEWmq8NcfZidV3jj3LLQJoEUcKheRbHY/sGm7EKvs8XrU1sv1l3Pf8AH+zbVt4y8DeoXz+FJzEL6qI4DJryB+E3KUT86PtH/hYfkrmOOUv3Qa/nIjO1lwaN2oJqdhwxWI9rR94gV4DasS6JOPudFfT4gzyouIdg3l0R95x2k8SVrqY5HL2dNvz06nqtf+mN7R0yr1ZZlT77x+Vu3iad6UwpM6xiRnFzzf1r+forTWsh3MF+f7qF8SuK5q+xCrcPKb5LciZTpRh7qPXOUZKCVWjR9jbyclVwhKpJRis2zfuOyC9wY3F23IbStzZcoIcNrQNgSTRyx9XrOxNKn5BaZfQ8Kw/0Ol63vPf0Km4rdpLTcgUMw+gUpKXTkdW5GKE27WIGZ8NqcSTbkmlG6zie4cE/gtoEB2oZuX12FveDkRgVMhAJJWMQaG4g0I3pvBiVCoWnKGuu3HaMx6qOUmsEA3VC0rOEQG69XIcSq7QHzuds50J1W4ZZcPRcQJ3u4fy5bycs9rxvWXtPRyhqBQ5hUF9glOu9ul6svk+hMpXTjpLVEEOddsNVKLQduSeJLRGHCvgVyJ0jEEcRVc5Vw++o8G/LUmRqUZ8RyZ9yifGJxKWf1HeORQbQ/gBUJ0LqbycW+TNmcFxQw1lG+MBtVHpnuwaTxuCtS1kPf2uQuU23wS5qvVbK8em81zuKceOZE6OXGjBX+bSnliWFfV15z9FfsvR8NAqKJ7DhhooF11jhdG0Wa1l39Cvq3Eqmm5BChBooF2hQR49FaEc5mY9EknI1Tqjb5KadnKKvJwSTU4lAMLOgYJsoJWFQKdACEIQHjm1CSzkqWOLm94+YTtRxoVQgFcrOb0yhRwUompMg1bcfA8VxAnb6G45FAaBeOaDiqMGcVpkcFAV49lMdsol8bRsHCieAr1AZk6Lbl3D0Y3LRoQCmBYDRimEGUa3AKZeF4QHq8JUL5kBU404gLUeZolM5PUVaatLY28+CrwZcuNXXlAdwYZean/SeSMqopKTTRjKBAdIQhACEIQAhCEBHFggpTNyG5Oly5gOKAzJ1mbxvx5qWFaI23cbk1jyNUtj2fuQFmHPb1M2eSR8kRhUcFGekG3mgNF/zkGeWc/5ETdyXhmIm7kgNA6eVeLP5lJCYh9rkgSROJJ4oC5HtYbL+CqOiPfjcMgrMGz9yYQLPQC+WkU4lJFWYMmArICA8Yyi6QhACEIQAhCEAIQhACEIQAuXQwV0hAVnyQKrvs5MUIBQ6zl5/TU4QgFLbO3Kdlnq+hAQMlAFM1oC9QgBCEIAQhCAEIQgP/9k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pic>
        <p:nvPicPr>
          <p:cNvPr id="7174" name="Picture 6" descr="http://1.bp.blogspot.com/-78PDQDkRZwc/TsWG102XcPI/AAAAAAAAEVQ/eQi9G90TpzU/s1600/islam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1844824"/>
            <a:ext cx="1304925" cy="1876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http://upload.wikimedia.org/wikipedia/commons/thumb/a/af/Bosnian_Muslim_Flag.svg/800px-Bosnian_Muslim_Flag.sv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2021" y="4708007"/>
            <a:ext cx="1045552" cy="696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8" name="Picture 10" descr="http://www.elrevolucionario.org/IMG/jpg/turquia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7453" y="3845732"/>
            <a:ext cx="1080120" cy="71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0" name="Picture 12" descr="http://www.elrevolucionario.org/IMG/png/malasia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4121" y="5640612"/>
            <a:ext cx="1053452" cy="526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2" name="Picture 14" descr="http://upload.wikimedia.org/wikipedia/commons/thumb/f/f0/Khashkhamer_seal_moon_worship.jpg/300px-Khashkhamer_seal_moon_worship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2021035"/>
            <a:ext cx="2857500" cy="152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4 Elipse"/>
          <p:cNvSpPr/>
          <p:nvPr/>
        </p:nvSpPr>
        <p:spPr>
          <a:xfrm>
            <a:off x="7020272" y="2021035"/>
            <a:ext cx="576064" cy="54386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  <p:pic>
        <p:nvPicPr>
          <p:cNvPr id="7184" name="Picture 16" descr="http://upload.wikimedia.org/wikipedia/commons/thumb/7/7a/Thoth_as_baboo_E17496.jpg/150px-Thoth_as_baboo_E17496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9554" y="3770374"/>
            <a:ext cx="1428750" cy="2133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16 Elipse"/>
          <p:cNvSpPr/>
          <p:nvPr/>
        </p:nvSpPr>
        <p:spPr>
          <a:xfrm>
            <a:off x="6325519" y="3724906"/>
            <a:ext cx="732334" cy="77575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  <p:pic>
        <p:nvPicPr>
          <p:cNvPr id="7186" name="Picture 18" descr="http://upload.wikimedia.org/wikipedia/commons/thumb/b/bf/Khonsu_as_falcon.svg/130px-Khonsu_as_falcon.svg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5160" y="3663608"/>
            <a:ext cx="1043264" cy="2295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18 Elipse"/>
          <p:cNvSpPr/>
          <p:nvPr/>
        </p:nvSpPr>
        <p:spPr>
          <a:xfrm>
            <a:off x="7586414" y="3457853"/>
            <a:ext cx="732334" cy="77575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9020671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4.bp.blogspot.com/-mhTstsWx5JM/TZBHqwHiMLI/AAAAAAAAAfg/risa5QEODMs/s1600/Islamic+Background+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44"/>
            <a:ext cx="9144992" cy="6858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696" y="54868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s-EC" sz="5400" b="1" dirty="0" smtClean="0">
                <a:solidFill>
                  <a:schemeClr val="bg1"/>
                </a:solidFill>
                <a:latin typeface="Arial Black" panose="020B0A04020102020204" pitchFamily="34" charset="0"/>
                <a:ea typeface="Amperzand" pitchFamily="2" charset="0"/>
              </a:rPr>
              <a:t>El Islam y el Cristianismo</a:t>
            </a:r>
            <a:endParaRPr lang="es-EC" sz="5400" b="1" dirty="0">
              <a:solidFill>
                <a:schemeClr val="bg1"/>
              </a:solidFill>
              <a:latin typeface="Arial Black" panose="020B0A04020102020204" pitchFamily="34" charset="0"/>
              <a:ea typeface="Amperzand" pitchFamily="2" charset="0"/>
            </a:endParaRPr>
          </a:p>
        </p:txBody>
      </p:sp>
      <p:sp>
        <p:nvSpPr>
          <p:cNvPr id="9" name="7 Marcador de contenido"/>
          <p:cNvSpPr>
            <a:spLocks noGrp="1"/>
          </p:cNvSpPr>
          <p:nvPr>
            <p:ph idx="1"/>
          </p:nvPr>
        </p:nvSpPr>
        <p:spPr>
          <a:xfrm>
            <a:off x="313184" y="2276872"/>
            <a:ext cx="3826768" cy="4176464"/>
          </a:xfrm>
        </p:spPr>
        <p:txBody>
          <a:bodyPr>
            <a:normAutofit/>
          </a:bodyPr>
          <a:lstStyle/>
          <a:p>
            <a:r>
              <a:rPr lang="es-EC" sz="2800" dirty="0" smtClean="0">
                <a:solidFill>
                  <a:schemeClr val="bg1"/>
                </a:solidFill>
                <a:latin typeface="VAGRundschriftD" pitchFamily="34" charset="0"/>
              </a:rPr>
              <a:t>No creen que Jesús es el hijo de Dios.</a:t>
            </a:r>
          </a:p>
          <a:p>
            <a:r>
              <a:rPr lang="es-EC" sz="2800" dirty="0" smtClean="0">
                <a:solidFill>
                  <a:schemeClr val="bg1"/>
                </a:solidFill>
                <a:latin typeface="VAGRundschriftD" pitchFamily="34" charset="0"/>
              </a:rPr>
              <a:t>Creen que adoramos a 3 dioses.</a:t>
            </a:r>
          </a:p>
          <a:p>
            <a:r>
              <a:rPr lang="es-EC" sz="2800" dirty="0" smtClean="0">
                <a:solidFill>
                  <a:schemeClr val="bg1"/>
                </a:solidFill>
                <a:latin typeface="VAGRundschriftD" pitchFamily="34" charset="0"/>
              </a:rPr>
              <a:t>El Corán dice que deben matar a los infieles (los que no son musulmanes)</a:t>
            </a:r>
            <a:endParaRPr lang="es-EC" sz="2800" dirty="0">
              <a:solidFill>
                <a:schemeClr val="bg1"/>
              </a:solidFill>
              <a:latin typeface="VAGRundschriftD" pitchFamily="34" charset="0"/>
            </a:endParaRPr>
          </a:p>
        </p:txBody>
      </p:sp>
      <p:sp>
        <p:nvSpPr>
          <p:cNvPr id="7" name="7 Marcador de contenido"/>
          <p:cNvSpPr txBox="1">
            <a:spLocks/>
          </p:cNvSpPr>
          <p:nvPr/>
        </p:nvSpPr>
        <p:spPr>
          <a:xfrm>
            <a:off x="4427984" y="2276872"/>
            <a:ext cx="3826768" cy="417646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C" sz="2800" dirty="0" smtClean="0">
                <a:solidFill>
                  <a:schemeClr val="bg1"/>
                </a:solidFill>
                <a:latin typeface="VAGRundschriftD" pitchFamily="34" charset="0"/>
              </a:rPr>
              <a:t>Creen que la Biblia ha sido corrompida.</a:t>
            </a:r>
          </a:p>
          <a:p>
            <a:r>
              <a:rPr lang="es-EC" sz="2800" dirty="0" smtClean="0">
                <a:solidFill>
                  <a:schemeClr val="bg1"/>
                </a:solidFill>
                <a:latin typeface="VAGRundschriftD" pitchFamily="34" charset="0"/>
              </a:rPr>
              <a:t>Quien se abandona el Islam para convertirse en cristiano podría enfrentar la muerte.</a:t>
            </a:r>
          </a:p>
          <a:p>
            <a:r>
              <a:rPr lang="es-EC" sz="2800" dirty="0" smtClean="0">
                <a:solidFill>
                  <a:schemeClr val="bg1"/>
                </a:solidFill>
                <a:latin typeface="VAGRundschriftD" pitchFamily="34" charset="0"/>
              </a:rPr>
              <a:t>Los mayores perseguidores de cristianos.</a:t>
            </a:r>
            <a:endParaRPr lang="es-EC" sz="2800" dirty="0">
              <a:solidFill>
                <a:schemeClr val="bg1"/>
              </a:solidFill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30820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4.bp.blogspot.com/-mhTstsWx5JM/TZBHqwHiMLI/AAAAAAAAAfg/risa5QEODMs/s1600/Islamic+Background+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44"/>
            <a:ext cx="9144992" cy="6858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696" y="54868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s-EC" sz="5400" b="1" dirty="0" smtClean="0">
                <a:solidFill>
                  <a:schemeClr val="bg1"/>
                </a:solidFill>
                <a:latin typeface="Arial Black" panose="020B0A04020102020204" pitchFamily="34" charset="0"/>
                <a:ea typeface="Amperzand" pitchFamily="2" charset="0"/>
              </a:rPr>
              <a:t>Las mujeres y el Islam</a:t>
            </a:r>
            <a:endParaRPr lang="es-EC" sz="5400" b="1" dirty="0">
              <a:solidFill>
                <a:schemeClr val="bg1"/>
              </a:solidFill>
              <a:latin typeface="Arial Black" panose="020B0A04020102020204" pitchFamily="34" charset="0"/>
              <a:ea typeface="Amperzand" pitchFamily="2" charset="0"/>
            </a:endParaRPr>
          </a:p>
        </p:txBody>
      </p:sp>
      <p:sp>
        <p:nvSpPr>
          <p:cNvPr id="9" name="7 Marcador de contenido"/>
          <p:cNvSpPr>
            <a:spLocks noGrp="1"/>
          </p:cNvSpPr>
          <p:nvPr>
            <p:ph idx="1"/>
          </p:nvPr>
        </p:nvSpPr>
        <p:spPr>
          <a:xfrm>
            <a:off x="313184" y="2276872"/>
            <a:ext cx="3826768" cy="4176464"/>
          </a:xfrm>
        </p:spPr>
        <p:txBody>
          <a:bodyPr>
            <a:normAutofit fontScale="77500" lnSpcReduction="20000"/>
          </a:bodyPr>
          <a:lstStyle/>
          <a:p>
            <a:r>
              <a:rPr lang="es-EC" sz="2800" dirty="0" smtClean="0">
                <a:solidFill>
                  <a:schemeClr val="bg1"/>
                </a:solidFill>
                <a:latin typeface="VAGRundschriftD" pitchFamily="34" charset="0"/>
              </a:rPr>
              <a:t>“Los maridos son primero que sus mujeres”</a:t>
            </a:r>
          </a:p>
          <a:p>
            <a:r>
              <a:rPr lang="es-EC" sz="2800" dirty="0" smtClean="0">
                <a:solidFill>
                  <a:schemeClr val="bg1"/>
                </a:solidFill>
                <a:latin typeface="VAGRundschriftD" pitchFamily="34" charset="0"/>
              </a:rPr>
              <a:t>El profeta dijo: “¿No es el testimonio de una mujer igual a la mitad de un hombre? La mujer dijo: “Sí”. Él dijo: “Esto se debe a la deficiencia de la mente de una mujer”</a:t>
            </a:r>
          </a:p>
          <a:p>
            <a:r>
              <a:rPr lang="es-EC" sz="2800" dirty="0" smtClean="0">
                <a:solidFill>
                  <a:schemeClr val="bg1"/>
                </a:solidFill>
                <a:latin typeface="VAGRundschriftD" pitchFamily="34" charset="0"/>
              </a:rPr>
              <a:t>“En el reparto de los bienes entre vuestros hijos, Alá os manda dar al varón la porción de dos hijas”</a:t>
            </a:r>
            <a:endParaRPr lang="es-EC" sz="2800" dirty="0">
              <a:solidFill>
                <a:schemeClr val="bg1"/>
              </a:solidFill>
              <a:latin typeface="VAGRundschriftD" pitchFamily="34" charset="0"/>
            </a:endParaRPr>
          </a:p>
        </p:txBody>
      </p:sp>
      <p:sp>
        <p:nvSpPr>
          <p:cNvPr id="7" name="7 Marcador de contenido"/>
          <p:cNvSpPr txBox="1">
            <a:spLocks/>
          </p:cNvSpPr>
          <p:nvPr/>
        </p:nvSpPr>
        <p:spPr>
          <a:xfrm>
            <a:off x="4427984" y="2276872"/>
            <a:ext cx="3826768" cy="417646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C" sz="2800" dirty="0" smtClean="0">
                <a:solidFill>
                  <a:schemeClr val="bg1"/>
                </a:solidFill>
                <a:latin typeface="VAGRundschriftD" pitchFamily="34" charset="0"/>
              </a:rPr>
              <a:t>Si una mujer no obedece a su esposo este puede golpearla.</a:t>
            </a:r>
          </a:p>
          <a:p>
            <a:r>
              <a:rPr lang="es-EC" sz="2800" dirty="0" smtClean="0">
                <a:solidFill>
                  <a:schemeClr val="bg1"/>
                </a:solidFill>
                <a:latin typeface="VAGRundschriftD" pitchFamily="34" charset="0"/>
              </a:rPr>
              <a:t>Si una mujer no es buena esposa no tiene oportunidad de ir al paraíso. </a:t>
            </a:r>
          </a:p>
          <a:p>
            <a:r>
              <a:rPr lang="es-EC" sz="2800" dirty="0" smtClean="0">
                <a:solidFill>
                  <a:schemeClr val="bg1"/>
                </a:solidFill>
                <a:latin typeface="VAGRundschriftD" pitchFamily="34" charset="0"/>
              </a:rPr>
              <a:t>De acuerdo a Mahoma la mayor parte del Infierno está lleno de mujeres.</a:t>
            </a:r>
            <a:endParaRPr lang="es-EC" sz="2800" dirty="0">
              <a:solidFill>
                <a:schemeClr val="bg1"/>
              </a:solidFill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50778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4.bp.blogspot.com/-mhTstsWx5JM/TZBHqwHiMLI/AAAAAAAAAfg/risa5QEODMs/s1600/Islamic+Background+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44"/>
            <a:ext cx="9144992" cy="6858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696" y="54868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s-EC" sz="5400" b="1" dirty="0" smtClean="0">
                <a:solidFill>
                  <a:schemeClr val="bg1"/>
                </a:solidFill>
                <a:latin typeface="Arial Black" panose="020B0A04020102020204" pitchFamily="34" charset="0"/>
                <a:ea typeface="Amperzand" pitchFamily="2" charset="0"/>
              </a:rPr>
              <a:t>Las mujeres y el Islam</a:t>
            </a:r>
            <a:endParaRPr lang="es-EC" sz="5400" b="1" dirty="0">
              <a:solidFill>
                <a:schemeClr val="bg1"/>
              </a:solidFill>
              <a:latin typeface="Arial Black" panose="020B0A04020102020204" pitchFamily="34" charset="0"/>
              <a:ea typeface="Amperzand" pitchFamily="2" charset="0"/>
            </a:endParaRPr>
          </a:p>
        </p:txBody>
      </p:sp>
      <p:pic>
        <p:nvPicPr>
          <p:cNvPr id="5124" name="Picture 4" descr="http://www.peoplecnc.com/blog/wp-content/uploads/2007/08/mujer_islamica_playa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675224"/>
            <a:ext cx="2748756" cy="1753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://izismile.com/img/img2/20091123/acid_terrorism_0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797960"/>
            <a:ext cx="3672408" cy="2444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http://www.dw.de/image/0,,6006773_4,0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687265"/>
            <a:ext cx="4048821" cy="2278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335360" y="3965585"/>
            <a:ext cx="39768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C" dirty="0" smtClean="0"/>
              <a:t>Vestimenta femenina</a:t>
            </a:r>
            <a:endParaRPr lang="es-EC" dirty="0"/>
          </a:p>
        </p:txBody>
      </p:sp>
      <p:sp>
        <p:nvSpPr>
          <p:cNvPr id="12" name="11 CuadroTexto"/>
          <p:cNvSpPr txBox="1"/>
          <p:nvPr/>
        </p:nvSpPr>
        <p:spPr>
          <a:xfrm>
            <a:off x="4464573" y="3428628"/>
            <a:ext cx="39768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C" dirty="0" smtClean="0">
                <a:solidFill>
                  <a:schemeClr val="bg1"/>
                </a:solidFill>
              </a:rPr>
              <a:t>Vestimenta femenina</a:t>
            </a:r>
            <a:endParaRPr lang="es-EC" dirty="0">
              <a:solidFill>
                <a:schemeClr val="bg1"/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4932040" y="6242407"/>
            <a:ext cx="3672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C" dirty="0" smtClean="0">
                <a:solidFill>
                  <a:schemeClr val="bg1"/>
                </a:solidFill>
              </a:rPr>
              <a:t>Cicatrices del ácido</a:t>
            </a:r>
            <a:endParaRPr lang="es-EC" dirty="0">
              <a:solidFill>
                <a:schemeClr val="bg1"/>
              </a:solidFill>
            </a:endParaRPr>
          </a:p>
        </p:txBody>
      </p:sp>
      <p:pic>
        <p:nvPicPr>
          <p:cNvPr id="5130" name="Picture 10" descr="http://4.bp.blogspot.com/_ZgjsgAB_Bu4/TUiIozO-pAI/AAAAAAAAARA/vxu7ygG0mWE/s1600/pakistan3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056" y="4267340"/>
            <a:ext cx="3493763" cy="2367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605903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</TotalTime>
  <Words>463</Words>
  <Application>Microsoft Office PowerPoint</Application>
  <PresentationFormat>On-screen Show (4:3)</PresentationFormat>
  <Paragraphs>46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VAGRundschriftD</vt:lpstr>
      <vt:lpstr>Calibri</vt:lpstr>
      <vt:lpstr>Allura</vt:lpstr>
      <vt:lpstr>Arial</vt:lpstr>
      <vt:lpstr>Amperzand</vt:lpstr>
      <vt:lpstr>Arial Black</vt:lpstr>
      <vt:lpstr>Tema de Office</vt:lpstr>
      <vt:lpstr>Una mirada al mundo musulmán</vt:lpstr>
      <vt:lpstr>¿Qué es el Islam?</vt:lpstr>
      <vt:lpstr>¿En qué creen los musulmanes?</vt:lpstr>
      <vt:lpstr>5 Pilares del Islam</vt:lpstr>
      <vt:lpstr>El Islam y el Cristianismo</vt:lpstr>
      <vt:lpstr>El Islam y el Cristianismo</vt:lpstr>
      <vt:lpstr>Las mujeres y el Islam</vt:lpstr>
      <vt:lpstr>Las mujeres y el Islam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Una mirada al mundo musulmán</dc:title>
  <dc:creator>Maria</dc:creator>
  <cp:lastModifiedBy>Chris Conti</cp:lastModifiedBy>
  <cp:revision>15</cp:revision>
  <dcterms:created xsi:type="dcterms:W3CDTF">2013-02-23T01:21:50Z</dcterms:created>
  <dcterms:modified xsi:type="dcterms:W3CDTF">2015-01-22T01:12:33Z</dcterms:modified>
</cp:coreProperties>
</file>