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80" r:id="rId4"/>
    <p:sldId id="295" r:id="rId5"/>
    <p:sldId id="281" r:id="rId6"/>
    <p:sldId id="294" r:id="rId7"/>
    <p:sldId id="279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</p:sldIdLst>
  <p:sldSz cx="9144000" cy="6858000" type="screen4x3"/>
  <p:notesSz cx="7077075" cy="902811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3300"/>
    <a:srgbClr val="B92D14"/>
    <a:srgbClr val="CC6600"/>
    <a:srgbClr val="4D4D4D"/>
    <a:srgbClr val="35759D"/>
    <a:srgbClr val="35B19D"/>
    <a:srgbClr val="FDF8F1"/>
    <a:srgbClr val="FAEBD2"/>
    <a:srgbClr val="F6D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15" autoAdjust="0"/>
    <p:restoredTop sz="95596" autoAdjust="0"/>
  </p:normalViewPr>
  <p:slideViewPr>
    <p:cSldViewPr>
      <p:cViewPr>
        <p:scale>
          <a:sx n="70" d="100"/>
          <a:sy n="70" d="100"/>
        </p:scale>
        <p:origin x="-1896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514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514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77CC7-4CFE-4E7C-8D56-55AB3A4E3970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575140"/>
            <a:ext cx="3066733" cy="451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08705" y="8575140"/>
            <a:ext cx="3066733" cy="451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BB95CD-2057-4D5C-8A9D-112341B2BD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161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5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5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82700" y="677863"/>
            <a:ext cx="4511675" cy="3384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75140"/>
            <a:ext cx="3066733" cy="45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575140"/>
            <a:ext cx="3066733" cy="45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3620BF7-08DE-46F0-BB6D-2DDD7872BBA5}" type="slidenum">
              <a:rPr lang="en-US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4426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884A45-151B-4144-9370-3207FF6C9214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F00F9E-E82D-4B7E-B327-FC118DD8F85A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3F5734-A41D-4B21-9F18-2727236FA6B3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3F5734-A41D-4B21-9F18-2727236FA6B3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3F5734-A41D-4B21-9F18-2727236FA6B3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3F5734-A41D-4B21-9F18-2727236FA6B3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3F5734-A41D-4B21-9F18-2727236FA6B3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3F5734-A41D-4B21-9F18-2727236FA6B3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3F5734-A41D-4B21-9F18-2727236FA6B3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noProof="0" smtClean="0"/>
              <a:t>Haga clic para modificar el estilo de título del patrón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noProof="0" smtClean="0"/>
              <a:t>Haga clic para modificar el estilo de subtítulo del patrón</a:t>
            </a:r>
            <a:endParaRPr 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77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555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975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219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16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84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37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221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33498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05788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585648" y="80744"/>
            <a:ext cx="4486275" cy="2667000"/>
          </a:xfrm>
          <a:effectLst>
            <a:outerShdw dist="17961" dir="2700000" algn="ctr" rotWithShape="0">
              <a:schemeClr val="accent1"/>
            </a:outerShdw>
          </a:effectLst>
        </p:spPr>
        <p:txBody>
          <a:bodyPr/>
          <a:lstStyle/>
          <a:p>
            <a:r>
              <a:rPr lang="es-E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NIVELES DE APOYO AL ENVIAR OBREROS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738048" y="6139216"/>
            <a:ext cx="4419600" cy="533400"/>
          </a:xfrm>
          <a:effectLst>
            <a:outerShdw dist="17961" dir="2700000" algn="ctr" rotWithShape="0">
              <a:schemeClr val="accent1"/>
            </a:outerShdw>
          </a:effectLst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Pastor Michelle Aviles</a:t>
            </a:r>
            <a:endParaRPr lang="ru-RU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8142" y="152400"/>
            <a:ext cx="7315200" cy="914400"/>
          </a:xfrm>
        </p:spPr>
        <p:txBody>
          <a:bodyPr/>
          <a:lstStyle/>
          <a:p>
            <a:r>
              <a:rPr lang="es-ES_tradnl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Importancia de los grupos:</a:t>
            </a:r>
            <a:endParaRPr lang="es-ES_tradnl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447800"/>
            <a:ext cx="7391400" cy="3429000"/>
          </a:xfrm>
        </p:spPr>
        <p:txBody>
          <a:bodyPr/>
          <a:lstStyle/>
          <a:p>
            <a:pPr lvl="0"/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Crea conciencia a más personas del trabajo maravilloso que realizan los misioneros </a:t>
            </a:r>
            <a:endParaRPr lang="es-ES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0" indent="0">
              <a:buNone/>
            </a:pP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Permitirá que el misionero haga su trabajo de una manera más efectiva y tranquila, sabiendo que hay todo un equipo de personas respaldándole</a:t>
            </a:r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592" y="4981575"/>
            <a:ext cx="6912301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47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8142" y="152400"/>
            <a:ext cx="7315200" cy="914400"/>
          </a:xfrm>
        </p:spPr>
        <p:txBody>
          <a:bodyPr/>
          <a:lstStyle/>
          <a:p>
            <a:r>
              <a:rPr lang="es-ES_tradnl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Importancia de los grupos:</a:t>
            </a:r>
            <a:endParaRPr lang="es-ES_tradnl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447800"/>
            <a:ext cx="7391400" cy="3429000"/>
          </a:xfrm>
        </p:spPr>
        <p:txBody>
          <a:bodyPr/>
          <a:lstStyle/>
          <a:p>
            <a:pPr lvl="0"/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Tener personas que celebren contigo tus victorias y te den apoyo en el momento de tus “derrotas</a:t>
            </a:r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”.</a:t>
            </a:r>
          </a:p>
          <a:p>
            <a:pPr marL="0" lvl="0" indent="0">
              <a:buNone/>
            </a:pP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Los equipos de Apoyo ayudan a concientizar a la iglesia y movilizarla a continuar haciendo misiones.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1800" dirty="0">
              <a:solidFill>
                <a:srgbClr val="4D4D4D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592" y="4981575"/>
            <a:ext cx="6912301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6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20472" y="23884"/>
            <a:ext cx="9164472" cy="941954"/>
          </a:xfrm>
        </p:spPr>
        <p:txBody>
          <a:bodyPr/>
          <a:lstStyle/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Grupos de Apoyo son: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513448" y="1378211"/>
            <a:ext cx="3271888" cy="846816"/>
            <a:chOff x="-222839" y="1491490"/>
            <a:chExt cx="3435507" cy="794152"/>
          </a:xfrm>
        </p:grpSpPr>
        <p:sp>
          <p:nvSpPr>
            <p:cNvPr id="4" name="3 Rectángulo redondeado"/>
            <p:cNvSpPr/>
            <p:nvPr/>
          </p:nvSpPr>
          <p:spPr bwMode="auto">
            <a:xfrm rot="21010053">
              <a:off x="98064" y="1491490"/>
              <a:ext cx="2906525" cy="794152"/>
            </a:xfrm>
            <a:prstGeom prst="roundRect">
              <a:avLst>
                <a:gd name="adj" fmla="val 32271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" name="4 Rectángulo"/>
            <p:cNvSpPr/>
            <p:nvPr/>
          </p:nvSpPr>
          <p:spPr>
            <a:xfrm rot="21001838">
              <a:off x="-222839" y="1513900"/>
              <a:ext cx="3435507" cy="66386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Oración</a:t>
              </a:r>
              <a:endParaRPr lang="es-E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endParaRPr>
            </a:p>
          </p:txBody>
        </p:sp>
      </p:grpSp>
      <p:grpSp>
        <p:nvGrpSpPr>
          <p:cNvPr id="10" name="9 Grupo"/>
          <p:cNvGrpSpPr/>
          <p:nvPr/>
        </p:nvGrpSpPr>
        <p:grpSpPr>
          <a:xfrm rot="638816">
            <a:off x="1868983" y="2598560"/>
            <a:ext cx="4820083" cy="866139"/>
            <a:chOff x="328355" y="1576417"/>
            <a:chExt cx="3435507" cy="866139"/>
          </a:xfrm>
        </p:grpSpPr>
        <p:sp>
          <p:nvSpPr>
            <p:cNvPr id="11" name="10 Rectángulo redondeado"/>
            <p:cNvSpPr/>
            <p:nvPr/>
          </p:nvSpPr>
          <p:spPr bwMode="auto">
            <a:xfrm rot="21010053">
              <a:off x="747667" y="1576417"/>
              <a:ext cx="2607638" cy="866139"/>
            </a:xfrm>
            <a:prstGeom prst="roundRect">
              <a:avLst>
                <a:gd name="adj" fmla="val 32271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11 Rectángulo"/>
            <p:cNvSpPr/>
            <p:nvPr/>
          </p:nvSpPr>
          <p:spPr>
            <a:xfrm rot="21001838">
              <a:off x="328355" y="1647578"/>
              <a:ext cx="343550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Organización</a:t>
              </a:r>
              <a:endParaRPr lang="es-E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endParaRPr>
            </a:p>
          </p:txBody>
        </p:sp>
      </p:grpSp>
      <p:grpSp>
        <p:nvGrpSpPr>
          <p:cNvPr id="13" name="12 Grupo"/>
          <p:cNvGrpSpPr/>
          <p:nvPr/>
        </p:nvGrpSpPr>
        <p:grpSpPr>
          <a:xfrm>
            <a:off x="4117767" y="3951326"/>
            <a:ext cx="5219642" cy="899996"/>
            <a:chOff x="21166" y="1826387"/>
            <a:chExt cx="3435507" cy="899996"/>
          </a:xfrm>
        </p:grpSpPr>
        <p:sp>
          <p:nvSpPr>
            <p:cNvPr id="14" name="13 Rectángulo redondeado"/>
            <p:cNvSpPr/>
            <p:nvPr/>
          </p:nvSpPr>
          <p:spPr bwMode="auto">
            <a:xfrm rot="21010053">
              <a:off x="355053" y="1826387"/>
              <a:ext cx="2748391" cy="899996"/>
            </a:xfrm>
            <a:prstGeom prst="roundRect">
              <a:avLst>
                <a:gd name="adj" fmla="val 32271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14 Rectángulo"/>
            <p:cNvSpPr/>
            <p:nvPr/>
          </p:nvSpPr>
          <p:spPr>
            <a:xfrm rot="21001838">
              <a:off x="21166" y="1907598"/>
              <a:ext cx="343550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Comunicación</a:t>
              </a:r>
              <a:endParaRPr lang="es-E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endParaRPr>
            </a:p>
          </p:txBody>
        </p:sp>
      </p:grpSp>
      <p:grpSp>
        <p:nvGrpSpPr>
          <p:cNvPr id="16" name="15 Grupo"/>
          <p:cNvGrpSpPr/>
          <p:nvPr/>
        </p:nvGrpSpPr>
        <p:grpSpPr>
          <a:xfrm rot="1541192">
            <a:off x="4524402" y="1473046"/>
            <a:ext cx="3649017" cy="942417"/>
            <a:chOff x="-207922" y="1484126"/>
            <a:chExt cx="3435507" cy="846534"/>
          </a:xfrm>
        </p:grpSpPr>
        <p:sp>
          <p:nvSpPr>
            <p:cNvPr id="17" name="16 Rectángulo redondeado"/>
            <p:cNvSpPr/>
            <p:nvPr/>
          </p:nvSpPr>
          <p:spPr bwMode="auto">
            <a:xfrm rot="21010053">
              <a:off x="14143" y="1484126"/>
              <a:ext cx="3033659" cy="846534"/>
            </a:xfrm>
            <a:prstGeom prst="roundRect">
              <a:avLst>
                <a:gd name="adj" fmla="val 32271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17 Rectángulo"/>
            <p:cNvSpPr/>
            <p:nvPr/>
          </p:nvSpPr>
          <p:spPr>
            <a:xfrm rot="21001838">
              <a:off x="-207922" y="1579097"/>
              <a:ext cx="3435507" cy="6358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Económico</a:t>
              </a:r>
              <a:endParaRPr lang="es-E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endParaRPr>
            </a:p>
          </p:txBody>
        </p:sp>
      </p:grpSp>
      <p:grpSp>
        <p:nvGrpSpPr>
          <p:cNvPr id="19" name="18 Grupo"/>
          <p:cNvGrpSpPr/>
          <p:nvPr/>
        </p:nvGrpSpPr>
        <p:grpSpPr>
          <a:xfrm rot="638816">
            <a:off x="471082" y="3910436"/>
            <a:ext cx="3252598" cy="896556"/>
            <a:chOff x="883370" y="1533302"/>
            <a:chExt cx="2732872" cy="728793"/>
          </a:xfrm>
        </p:grpSpPr>
        <p:sp>
          <p:nvSpPr>
            <p:cNvPr id="20" name="19 Rectángulo redondeado"/>
            <p:cNvSpPr/>
            <p:nvPr/>
          </p:nvSpPr>
          <p:spPr bwMode="auto">
            <a:xfrm rot="21010053">
              <a:off x="1153326" y="1533302"/>
              <a:ext cx="2178426" cy="653696"/>
            </a:xfrm>
            <a:prstGeom prst="roundRect">
              <a:avLst>
                <a:gd name="adj" fmla="val 32271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20 Rectángulo"/>
            <p:cNvSpPr/>
            <p:nvPr/>
          </p:nvSpPr>
          <p:spPr>
            <a:xfrm rot="21001838">
              <a:off x="883370" y="1542550"/>
              <a:ext cx="2732872" cy="719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Moral</a:t>
              </a:r>
              <a:endParaRPr lang="es-E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endParaRPr>
            </a:p>
          </p:txBody>
        </p:sp>
      </p:grpSp>
      <p:grpSp>
        <p:nvGrpSpPr>
          <p:cNvPr id="22" name="21 Grupo"/>
          <p:cNvGrpSpPr/>
          <p:nvPr/>
        </p:nvGrpSpPr>
        <p:grpSpPr>
          <a:xfrm rot="638816">
            <a:off x="2508765" y="5568485"/>
            <a:ext cx="4820083" cy="855536"/>
            <a:chOff x="452635" y="1558238"/>
            <a:chExt cx="3435507" cy="855536"/>
          </a:xfrm>
        </p:grpSpPr>
        <p:sp>
          <p:nvSpPr>
            <p:cNvPr id="23" name="22 Rectángulo redondeado"/>
            <p:cNvSpPr/>
            <p:nvPr/>
          </p:nvSpPr>
          <p:spPr bwMode="auto">
            <a:xfrm rot="21010053">
              <a:off x="746553" y="1558238"/>
              <a:ext cx="2847252" cy="855536"/>
            </a:xfrm>
            <a:prstGeom prst="roundRect">
              <a:avLst>
                <a:gd name="adj" fmla="val 32271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23 Rectángulo"/>
            <p:cNvSpPr/>
            <p:nvPr/>
          </p:nvSpPr>
          <p:spPr>
            <a:xfrm rot="21001838">
              <a:off x="452635" y="1614797"/>
              <a:ext cx="343550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Readaptación</a:t>
              </a:r>
              <a:endParaRPr lang="es-E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354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65280" y="1222606"/>
            <a:ext cx="7162800" cy="5257810"/>
          </a:xfrm>
        </p:spPr>
        <p:txBody>
          <a:bodyPr/>
          <a:lstStyle/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Esta cobertura debe ser específica y constante.</a:t>
            </a:r>
            <a:endParaRPr lang="en-US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Busca gente de la Iglesia que se han intercesoras e involucra al resto de la iglesia. </a:t>
            </a:r>
            <a:endParaRPr lang="en-US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Mantén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al día a tu iglesia y a tu grupo de oración con tus peticiones especiales usando boletines, cartas de oración, </a:t>
            </a:r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e-mails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, etc.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Este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grupo puede organizar reuniones de ayuno mensuales por los misioneros y sus peticiones específicas.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9" name="8 Grupo"/>
          <p:cNvGrpSpPr/>
          <p:nvPr/>
        </p:nvGrpSpPr>
        <p:grpSpPr>
          <a:xfrm>
            <a:off x="37532" y="166557"/>
            <a:ext cx="6873870" cy="824033"/>
            <a:chOff x="459865" y="162962"/>
            <a:chExt cx="7574600" cy="976108"/>
          </a:xfrm>
        </p:grpSpPr>
        <p:sp>
          <p:nvSpPr>
            <p:cNvPr id="7" name="6 Rectángulo redondeado"/>
            <p:cNvSpPr/>
            <p:nvPr/>
          </p:nvSpPr>
          <p:spPr bwMode="auto">
            <a:xfrm>
              <a:off x="459865" y="227630"/>
              <a:ext cx="7574600" cy="911440"/>
            </a:xfrm>
            <a:prstGeom prst="roundRect">
              <a:avLst/>
            </a:prstGeom>
            <a:solidFill>
              <a:srgbClr val="CC66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7 Rectángulo"/>
            <p:cNvSpPr/>
            <p:nvPr/>
          </p:nvSpPr>
          <p:spPr>
            <a:xfrm>
              <a:off x="459865" y="162962"/>
              <a:ext cx="7574599" cy="911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s-ES" sz="4400" b="1" cap="all" spc="0" dirty="0" smtClean="0">
                  <a:ln w="0">
                    <a:solidFill>
                      <a:schemeClr val="bg2"/>
                    </a:solidFill>
                  </a:ln>
                  <a:solidFill>
                    <a:schemeClr val="bg2"/>
                  </a:solidFill>
                  <a:effectLst>
                    <a:reflection blurRad="12700" stA="50000" endPos="50000" dist="5000" dir="5400000" sy="-100000" rotWithShape="0"/>
                  </a:effectLst>
                </a:rPr>
                <a:t>Apoyo en la </a:t>
              </a:r>
              <a:r>
                <a:rPr lang="es-ES" sz="4400" b="1" cap="all" spc="0" dirty="0" smtClean="0">
                  <a:ln w="0">
                    <a:solidFill>
                      <a:srgbClr val="000000"/>
                    </a:solidFill>
                  </a:ln>
                  <a:solidFill>
                    <a:schemeClr val="bg2"/>
                  </a:solidFill>
                  <a:effectLst>
                    <a:reflection blurRad="12700" stA="50000" endPos="50000" dist="5000" dir="5400000" sy="-100000" rotWithShape="0"/>
                  </a:effectLst>
                </a:rPr>
                <a:t>Oración</a:t>
              </a:r>
              <a:endParaRPr lang="es-ES" sz="4400" b="1" cap="all" spc="0" dirty="0">
                <a:ln w="0">
                  <a:solidFill>
                    <a:srgbClr val="000000"/>
                  </a:solidFill>
                </a:ln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546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44640" y="1083854"/>
            <a:ext cx="7399360" cy="5774146"/>
          </a:xfrm>
        </p:spPr>
        <p:txBody>
          <a:bodyPr/>
          <a:lstStyle/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Ayuda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al misionero a levantar sus </a:t>
            </a:r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finanzas.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Busca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formas creativas para recaudar fondos para el misionero, promueve en su iglesia y con amistades y familiares el recaudo de fondos para el </a:t>
            </a:r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misionero.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Está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pendiente a que los depósitos mensuales estén a </a:t>
            </a:r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tiempo.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Ayuda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al misionero a mantener una buena comunicación con los </a:t>
            </a:r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colaboradores.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Está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al tanto de aquellas necesidades </a:t>
            </a:r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o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emergencias que pueda tener el misionero.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9" name="8 Grupo"/>
          <p:cNvGrpSpPr/>
          <p:nvPr/>
        </p:nvGrpSpPr>
        <p:grpSpPr>
          <a:xfrm>
            <a:off x="-33148" y="228600"/>
            <a:ext cx="6873870" cy="824033"/>
            <a:chOff x="459865" y="162962"/>
            <a:chExt cx="7574600" cy="976108"/>
          </a:xfrm>
        </p:grpSpPr>
        <p:sp>
          <p:nvSpPr>
            <p:cNvPr id="7" name="6 Rectángulo redondeado"/>
            <p:cNvSpPr/>
            <p:nvPr/>
          </p:nvSpPr>
          <p:spPr bwMode="auto">
            <a:xfrm>
              <a:off x="459865" y="227630"/>
              <a:ext cx="7574600" cy="911440"/>
            </a:xfrm>
            <a:prstGeom prst="roundRect">
              <a:avLst/>
            </a:prstGeom>
            <a:solidFill>
              <a:srgbClr val="CC66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7 Rectángulo"/>
            <p:cNvSpPr/>
            <p:nvPr/>
          </p:nvSpPr>
          <p:spPr>
            <a:xfrm>
              <a:off x="983540" y="162962"/>
              <a:ext cx="6527256" cy="911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s-ES" sz="4400" b="1" cap="all" spc="0" dirty="0" smtClean="0">
                  <a:ln w="0">
                    <a:solidFill>
                      <a:schemeClr val="bg2"/>
                    </a:solidFill>
                  </a:ln>
                  <a:solidFill>
                    <a:schemeClr val="bg2"/>
                  </a:solidFill>
                  <a:effectLst>
                    <a:reflection blurRad="12700" stA="50000" endPos="50000" dist="5000" dir="5400000" sy="-100000" rotWithShape="0"/>
                  </a:effectLst>
                </a:rPr>
                <a:t>Apoyo Económico</a:t>
              </a:r>
              <a:endParaRPr lang="es-ES" sz="4400" b="1" cap="all" spc="0" dirty="0">
                <a:ln w="0">
                  <a:solidFill>
                    <a:srgbClr val="000000"/>
                  </a:solidFill>
                </a:ln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701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44640" y="1524000"/>
            <a:ext cx="7399360" cy="4647066"/>
          </a:xfrm>
        </p:spPr>
        <p:txBody>
          <a:bodyPr/>
          <a:lstStyle/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Ayudando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con la rendición de cuentas en el ministerio.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Ayudando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al misionero a mantenerse actualizado en su crecimiento espiritual y académico.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Ayudando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en la administración del Proyecto ministerial, llevando cuentas del mismo y promoviendo su trabajo en el campo.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Ayudar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con los trámites de salud y posibles situaciones de crisis. </a:t>
            </a:r>
            <a:endParaRPr lang="es-ES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9" name="8 Grupo"/>
          <p:cNvGrpSpPr/>
          <p:nvPr/>
        </p:nvGrpSpPr>
        <p:grpSpPr>
          <a:xfrm>
            <a:off x="-437083" y="304800"/>
            <a:ext cx="8854339" cy="824033"/>
            <a:chOff x="-18014" y="162962"/>
            <a:chExt cx="8581409" cy="976108"/>
          </a:xfrm>
        </p:grpSpPr>
        <p:sp>
          <p:nvSpPr>
            <p:cNvPr id="7" name="6 Rectángulo redondeado"/>
            <p:cNvSpPr/>
            <p:nvPr/>
          </p:nvSpPr>
          <p:spPr bwMode="auto">
            <a:xfrm>
              <a:off x="459865" y="227630"/>
              <a:ext cx="7574600" cy="911440"/>
            </a:xfrm>
            <a:prstGeom prst="roundRect">
              <a:avLst/>
            </a:prstGeom>
            <a:solidFill>
              <a:srgbClr val="CC66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7 Rectángulo"/>
            <p:cNvSpPr/>
            <p:nvPr/>
          </p:nvSpPr>
          <p:spPr>
            <a:xfrm>
              <a:off x="-18014" y="162962"/>
              <a:ext cx="8581409" cy="911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s-ES" sz="4400" b="1" cap="all" spc="0" dirty="0" smtClean="0">
                  <a:ln w="0">
                    <a:solidFill>
                      <a:schemeClr val="bg2"/>
                    </a:solidFill>
                  </a:ln>
                  <a:solidFill>
                    <a:schemeClr val="bg2"/>
                  </a:solidFill>
                  <a:effectLst>
                    <a:reflection blurRad="12700" stA="50000" endPos="50000" dist="5000" dir="5400000" sy="-100000" rotWithShape="0"/>
                  </a:effectLst>
                </a:rPr>
                <a:t>Apoyo de organización</a:t>
              </a:r>
              <a:endParaRPr lang="es-ES" sz="4400" b="1" cap="all" spc="0" dirty="0">
                <a:ln w="0">
                  <a:solidFill>
                    <a:srgbClr val="000000"/>
                  </a:solidFill>
                </a:ln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554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44640" y="1524000"/>
            <a:ext cx="7399360" cy="4647066"/>
          </a:xfrm>
        </p:spPr>
        <p:txBody>
          <a:bodyPr/>
          <a:lstStyle/>
          <a:p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Mantener una comunicación estrecha entre la  gente del país y el misionero, ayudar en la preparación de los materiales de comunicación.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Ayudar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en el envió de las cartas de oración del misionero.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Este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grupo debe recordar a sus misioneros en las fechas importantes como cumpleaños, aniversarios de boda, cumpleaños de hijos, etc. 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Envió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de paquetes de amor. 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9" name="8 Grupo"/>
          <p:cNvGrpSpPr/>
          <p:nvPr/>
        </p:nvGrpSpPr>
        <p:grpSpPr>
          <a:xfrm>
            <a:off x="-437083" y="304800"/>
            <a:ext cx="8854339" cy="824033"/>
            <a:chOff x="-18014" y="162962"/>
            <a:chExt cx="8581409" cy="976108"/>
          </a:xfrm>
        </p:grpSpPr>
        <p:sp>
          <p:nvSpPr>
            <p:cNvPr id="7" name="6 Rectángulo redondeado"/>
            <p:cNvSpPr/>
            <p:nvPr/>
          </p:nvSpPr>
          <p:spPr bwMode="auto">
            <a:xfrm>
              <a:off x="459865" y="227630"/>
              <a:ext cx="7574600" cy="911440"/>
            </a:xfrm>
            <a:prstGeom prst="roundRect">
              <a:avLst/>
            </a:prstGeom>
            <a:solidFill>
              <a:srgbClr val="CC66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7 Rectángulo"/>
            <p:cNvSpPr/>
            <p:nvPr/>
          </p:nvSpPr>
          <p:spPr>
            <a:xfrm>
              <a:off x="-18014" y="162962"/>
              <a:ext cx="8581409" cy="911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s-ES" sz="4400" b="1" cap="all" spc="0" dirty="0" smtClean="0">
                  <a:ln w="0">
                    <a:solidFill>
                      <a:schemeClr val="bg2"/>
                    </a:solidFill>
                  </a:ln>
                  <a:solidFill>
                    <a:schemeClr val="bg2"/>
                  </a:solidFill>
                  <a:effectLst>
                    <a:reflection blurRad="12700" stA="50000" endPos="50000" dist="5000" dir="5400000" sy="-100000" rotWithShape="0"/>
                  </a:effectLst>
                </a:rPr>
                <a:t>Apoyo de comunicación</a:t>
              </a:r>
              <a:endParaRPr lang="es-ES" sz="4400" b="1" cap="all" spc="0" dirty="0">
                <a:ln w="0">
                  <a:solidFill>
                    <a:srgbClr val="000000"/>
                  </a:solidFill>
                </a:ln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268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58288" y="1374497"/>
            <a:ext cx="7399360" cy="4967167"/>
          </a:xfrm>
        </p:spPr>
        <p:txBody>
          <a:bodyPr/>
          <a:lstStyle/>
          <a:p>
            <a:pPr lvl="0"/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Estar disponible es una de las mayores labores de este grupo.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Estar junto al misionero en sus procesos de llamado, consejería y comisión.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Darle animo cuando llegue las dudas o se levanten las críticas negativas.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Prestar tus oídos y escucharlos cuando quieran desahogar, así tengas o no las respuestas a </a:t>
            </a:r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todas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sus dudas y </a:t>
            </a:r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crisis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es-ES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Animar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 toda la iglesia que también sean agentes de apoyo moral.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9" name="8 Grupo"/>
          <p:cNvGrpSpPr/>
          <p:nvPr/>
        </p:nvGrpSpPr>
        <p:grpSpPr>
          <a:xfrm>
            <a:off x="-1419392" y="295701"/>
            <a:ext cx="8534399" cy="833132"/>
            <a:chOff x="-1021596" y="152184"/>
            <a:chExt cx="8581409" cy="986886"/>
          </a:xfrm>
        </p:grpSpPr>
        <p:sp>
          <p:nvSpPr>
            <p:cNvPr id="7" name="6 Rectángulo redondeado"/>
            <p:cNvSpPr/>
            <p:nvPr/>
          </p:nvSpPr>
          <p:spPr bwMode="auto">
            <a:xfrm>
              <a:off x="459865" y="227630"/>
              <a:ext cx="5538971" cy="911440"/>
            </a:xfrm>
            <a:prstGeom prst="roundRect">
              <a:avLst/>
            </a:prstGeom>
            <a:solidFill>
              <a:srgbClr val="CC66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7 Rectángulo"/>
            <p:cNvSpPr/>
            <p:nvPr/>
          </p:nvSpPr>
          <p:spPr>
            <a:xfrm>
              <a:off x="-1021596" y="152184"/>
              <a:ext cx="8581409" cy="911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s-ES" sz="4400" b="1" cap="all" spc="0" dirty="0" smtClean="0">
                  <a:ln w="0">
                    <a:solidFill>
                      <a:schemeClr val="bg2"/>
                    </a:solidFill>
                  </a:ln>
                  <a:solidFill>
                    <a:schemeClr val="bg2"/>
                  </a:solidFill>
                  <a:effectLst>
                    <a:reflection blurRad="12700" stA="50000" endPos="50000" dist="5000" dir="5400000" sy="-100000" rotWithShape="0"/>
                  </a:effectLst>
                </a:rPr>
                <a:t>Apoyo moral</a:t>
              </a:r>
              <a:endParaRPr lang="es-ES" sz="4400" b="1" cap="all" spc="0" dirty="0">
                <a:ln w="0">
                  <a:solidFill>
                    <a:srgbClr val="000000"/>
                  </a:solidFill>
                </a:ln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570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44640" y="1219200"/>
            <a:ext cx="7399360" cy="5105400"/>
          </a:xfrm>
        </p:spPr>
        <p:txBody>
          <a:bodyPr/>
          <a:lstStyle/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Planificar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y preparar la iglesia para el regreso del misionero y sensibilizarlos en cuanto como podrían estar las emociones de ese misionero. 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Hacerle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un recibimiento especial en el aeropuerto que note que se le estaba esperando.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Entender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que esta etapa de readaptación puede ser difícil y que debemos ir al ritmo del misionero buscando su bienestar y comodidad.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De </a:t>
            </a:r>
            <a:r>
              <a:rPr lang="es-E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ser necesario buscarle hospedaje, trasporte y suplirle alimentos</a:t>
            </a:r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9" name="8 Grupo"/>
          <p:cNvGrpSpPr/>
          <p:nvPr/>
        </p:nvGrpSpPr>
        <p:grpSpPr>
          <a:xfrm>
            <a:off x="-1891352" y="137091"/>
            <a:ext cx="11963400" cy="833132"/>
            <a:chOff x="-895394" y="152184"/>
            <a:chExt cx="8260554" cy="986886"/>
          </a:xfrm>
        </p:grpSpPr>
        <p:sp>
          <p:nvSpPr>
            <p:cNvPr id="7" name="6 Rectángulo redondeado"/>
            <p:cNvSpPr/>
            <p:nvPr/>
          </p:nvSpPr>
          <p:spPr bwMode="auto">
            <a:xfrm>
              <a:off x="459865" y="227630"/>
              <a:ext cx="5538971" cy="911440"/>
            </a:xfrm>
            <a:prstGeom prst="roundRect">
              <a:avLst/>
            </a:prstGeom>
            <a:solidFill>
              <a:srgbClr val="CC66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7 Rectángulo"/>
            <p:cNvSpPr/>
            <p:nvPr/>
          </p:nvSpPr>
          <p:spPr>
            <a:xfrm>
              <a:off x="-895394" y="152184"/>
              <a:ext cx="8260554" cy="911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s-ES" sz="4400" b="1" cap="all" spc="0" dirty="0" smtClean="0">
                  <a:ln w="0">
                    <a:solidFill>
                      <a:schemeClr val="bg2"/>
                    </a:solidFill>
                  </a:ln>
                  <a:solidFill>
                    <a:schemeClr val="bg2"/>
                  </a:solidFill>
                  <a:effectLst>
                    <a:reflection blurRad="12700" stA="50000" endPos="50000" dist="5000" dir="5400000" sy="-100000" rotWithShape="0"/>
                  </a:effectLst>
                </a:rPr>
                <a:t>Apoyo de readaptación</a:t>
              </a:r>
              <a:endParaRPr lang="es-ES" sz="4400" b="1" cap="all" spc="0" dirty="0">
                <a:ln w="0">
                  <a:solidFill>
                    <a:srgbClr val="000000"/>
                  </a:solidFill>
                </a:ln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965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592" y="4981575"/>
            <a:ext cx="6912301" cy="1876425"/>
          </a:xfrm>
          <a:prstGeom prst="rect">
            <a:avLst/>
          </a:prstGeom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791268" y="150127"/>
            <a:ext cx="7352731" cy="2133601"/>
          </a:xfrm>
        </p:spPr>
        <p:txBody>
          <a:bodyPr/>
          <a:lstStyle/>
          <a:p>
            <a:pPr algn="ctr"/>
            <a:r>
              <a:rPr lang="es-E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Recuerda cuán importante es ir de la mano de nuestro misionero antes, durante y después de su labor en el campo </a:t>
            </a:r>
            <a:r>
              <a:rPr lang="es-E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misionero.</a:t>
            </a:r>
            <a:endParaRPr lang="en-US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59592" y="2514600"/>
            <a:ext cx="69123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Y como misionero recuerda que teniendo un buen grupo de gente a tu lado colaborando en los Equipos de Apoyo te beneficiara en los momentos más difíciles de tu labor ministerial.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8296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7315200" cy="914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64320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s-ES_tradnl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Confianza:</a:t>
            </a:r>
            <a:endParaRPr lang="es-ES_tradnl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14400" y="1219200"/>
            <a:ext cx="8001000" cy="419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Impresión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u Opinión firme que se tiene de una persona que se desarrolla según las expectativas que se tenia de ella, por buena fe o intuición más que por pruebas materiales.</a:t>
            </a:r>
          </a:p>
          <a:p>
            <a:pPr>
              <a:lnSpc>
                <a:spcPct val="80000"/>
              </a:lnSpc>
            </a:pPr>
            <a:endParaRPr lang="es-E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8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Cercanía, facilidad y sinceridad en el trato entre amigos, parientes u otras personas.</a:t>
            </a:r>
          </a:p>
          <a:p>
            <a:pPr>
              <a:lnSpc>
                <a:spcPct val="80000"/>
              </a:lnSpc>
            </a:pPr>
            <a:endParaRPr lang="es-E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8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Conjunto de rasgos en el trato con una persona que denotan una excesiva familiaridad o libertad.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28600"/>
            <a:ext cx="7315200" cy="715962"/>
          </a:xfrm>
        </p:spPr>
        <p:txBody>
          <a:bodyPr/>
          <a:lstStyle/>
          <a:p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La Tarea de la Iglesia:</a:t>
            </a:r>
            <a:endParaRPr lang="es-ES_tradnl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28800" y="1143000"/>
            <a:ext cx="7315200" cy="5334000"/>
          </a:xfrm>
        </p:spPr>
        <p:txBody>
          <a:bodyPr/>
          <a:lstStyle/>
          <a:p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Enviar Obreros, pero Obreros Bien Equipados.</a:t>
            </a:r>
          </a:p>
          <a:p>
            <a:pPr marL="0" indent="0">
              <a:buNone/>
            </a:pPr>
            <a:endParaRPr lang="es-ES_tradnl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Darles Apoyo Moral</a:t>
            </a:r>
          </a:p>
          <a:p>
            <a:endParaRPr lang="es-ES_tradnl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Darle Apoyo Espiritual</a:t>
            </a:r>
          </a:p>
          <a:p>
            <a:endParaRPr lang="es-ES_tradnl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Darle Apoyo Económico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85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74722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LINEA DE VIDA ANTES DE MISIONES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6 Conector recto de flecha"/>
          <p:cNvCxnSpPr/>
          <p:nvPr/>
        </p:nvCxnSpPr>
        <p:spPr bwMode="auto">
          <a:xfrm>
            <a:off x="304800" y="1219200"/>
            <a:ext cx="0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  <a:headEnd type="arrow"/>
            <a:tailEnd type="arrow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8 Conector recto de flecha"/>
          <p:cNvCxnSpPr/>
          <p:nvPr/>
        </p:nvCxnSpPr>
        <p:spPr bwMode="auto">
          <a:xfrm flipV="1">
            <a:off x="337782" y="1871174"/>
            <a:ext cx="8382000" cy="381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571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10 CuadroTexto"/>
          <p:cNvSpPr txBox="1"/>
          <p:nvPr/>
        </p:nvSpPr>
        <p:spPr>
          <a:xfrm>
            <a:off x="355979" y="2458878"/>
            <a:ext cx="8374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LINEA DE VIDA EN MISIONES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341193" y="3220881"/>
            <a:ext cx="8475260" cy="2702257"/>
            <a:chOff x="341193" y="3220881"/>
            <a:chExt cx="8475260" cy="2702257"/>
          </a:xfrm>
        </p:grpSpPr>
        <p:cxnSp>
          <p:nvCxnSpPr>
            <p:cNvPr id="12" name="11 Conector recto de flecha"/>
            <p:cNvCxnSpPr/>
            <p:nvPr/>
          </p:nvCxnSpPr>
          <p:spPr bwMode="auto">
            <a:xfrm flipV="1">
              <a:off x="345743" y="4453728"/>
              <a:ext cx="8382000" cy="38100"/>
            </a:xfrm>
            <a:prstGeom prst="straightConnector1">
              <a:avLst/>
            </a:prstGeom>
            <a:gradFill rotWithShape="1">
              <a:gsLst>
                <a:gs pos="0">
                  <a:schemeClr val="bg2">
                    <a:gamma/>
                    <a:tint val="26667"/>
                    <a:invGamma/>
                  </a:schemeClr>
                </a:gs>
                <a:gs pos="100000">
                  <a:schemeClr val="bg2">
                    <a:alpha val="14999"/>
                  </a:schemeClr>
                </a:gs>
              </a:gsLst>
              <a:lin ang="5400000" scaled="1"/>
            </a:gradFill>
            <a:ln w="571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" name="3 Forma libre"/>
            <p:cNvSpPr/>
            <p:nvPr/>
          </p:nvSpPr>
          <p:spPr>
            <a:xfrm>
              <a:off x="341193" y="3220881"/>
              <a:ext cx="8475260" cy="2702257"/>
            </a:xfrm>
            <a:custGeom>
              <a:avLst/>
              <a:gdLst>
                <a:gd name="connsiteX0" fmla="*/ 0 w 8475260"/>
                <a:gd name="connsiteY0" fmla="*/ 1160060 h 2702257"/>
                <a:gd name="connsiteX1" fmla="*/ 68239 w 8475260"/>
                <a:gd name="connsiteY1" fmla="*/ 1146412 h 2702257"/>
                <a:gd name="connsiteX2" fmla="*/ 109182 w 8475260"/>
                <a:gd name="connsiteY2" fmla="*/ 1132764 h 2702257"/>
                <a:gd name="connsiteX3" fmla="*/ 477672 w 8475260"/>
                <a:gd name="connsiteY3" fmla="*/ 1119116 h 2702257"/>
                <a:gd name="connsiteX4" fmla="*/ 532263 w 8475260"/>
                <a:gd name="connsiteY4" fmla="*/ 1078173 h 2702257"/>
                <a:gd name="connsiteX5" fmla="*/ 573206 w 8475260"/>
                <a:gd name="connsiteY5" fmla="*/ 1050878 h 2702257"/>
                <a:gd name="connsiteX6" fmla="*/ 668740 w 8475260"/>
                <a:gd name="connsiteY6" fmla="*/ 968991 h 2702257"/>
                <a:gd name="connsiteX7" fmla="*/ 791570 w 8475260"/>
                <a:gd name="connsiteY7" fmla="*/ 859809 h 2702257"/>
                <a:gd name="connsiteX8" fmla="*/ 859809 w 8475260"/>
                <a:gd name="connsiteY8" fmla="*/ 777922 h 2702257"/>
                <a:gd name="connsiteX9" fmla="*/ 914400 w 8475260"/>
                <a:gd name="connsiteY9" fmla="*/ 696036 h 2702257"/>
                <a:gd name="connsiteX10" fmla="*/ 941696 w 8475260"/>
                <a:gd name="connsiteY10" fmla="*/ 655092 h 2702257"/>
                <a:gd name="connsiteX11" fmla="*/ 1009934 w 8475260"/>
                <a:gd name="connsiteY11" fmla="*/ 573206 h 2702257"/>
                <a:gd name="connsiteX12" fmla="*/ 1050878 w 8475260"/>
                <a:gd name="connsiteY12" fmla="*/ 532263 h 2702257"/>
                <a:gd name="connsiteX13" fmla="*/ 1105469 w 8475260"/>
                <a:gd name="connsiteY13" fmla="*/ 450376 h 2702257"/>
                <a:gd name="connsiteX14" fmla="*/ 1146412 w 8475260"/>
                <a:gd name="connsiteY14" fmla="*/ 409433 h 2702257"/>
                <a:gd name="connsiteX15" fmla="*/ 1214651 w 8475260"/>
                <a:gd name="connsiteY15" fmla="*/ 327546 h 2702257"/>
                <a:gd name="connsiteX16" fmla="*/ 1269242 w 8475260"/>
                <a:gd name="connsiteY16" fmla="*/ 259307 h 2702257"/>
                <a:gd name="connsiteX17" fmla="*/ 1282890 w 8475260"/>
                <a:gd name="connsiteY17" fmla="*/ 218364 h 2702257"/>
                <a:gd name="connsiteX18" fmla="*/ 1351128 w 8475260"/>
                <a:gd name="connsiteY18" fmla="*/ 150125 h 2702257"/>
                <a:gd name="connsiteX19" fmla="*/ 1419367 w 8475260"/>
                <a:gd name="connsiteY19" fmla="*/ 81887 h 2702257"/>
                <a:gd name="connsiteX20" fmla="*/ 1446663 w 8475260"/>
                <a:gd name="connsiteY20" fmla="*/ 40943 h 2702257"/>
                <a:gd name="connsiteX21" fmla="*/ 1487606 w 8475260"/>
                <a:gd name="connsiteY21" fmla="*/ 0 h 2702257"/>
                <a:gd name="connsiteX22" fmla="*/ 1760561 w 8475260"/>
                <a:gd name="connsiteY22" fmla="*/ 13648 h 2702257"/>
                <a:gd name="connsiteX23" fmla="*/ 1910687 w 8475260"/>
                <a:gd name="connsiteY23" fmla="*/ 54591 h 2702257"/>
                <a:gd name="connsiteX24" fmla="*/ 1965278 w 8475260"/>
                <a:gd name="connsiteY24" fmla="*/ 68239 h 2702257"/>
                <a:gd name="connsiteX25" fmla="*/ 2047164 w 8475260"/>
                <a:gd name="connsiteY25" fmla="*/ 136478 h 2702257"/>
                <a:gd name="connsiteX26" fmla="*/ 2129051 w 8475260"/>
                <a:gd name="connsiteY26" fmla="*/ 232012 h 2702257"/>
                <a:gd name="connsiteX27" fmla="*/ 2142699 w 8475260"/>
                <a:gd name="connsiteY27" fmla="*/ 272955 h 2702257"/>
                <a:gd name="connsiteX28" fmla="*/ 2169994 w 8475260"/>
                <a:gd name="connsiteY28" fmla="*/ 313898 h 2702257"/>
                <a:gd name="connsiteX29" fmla="*/ 2183642 w 8475260"/>
                <a:gd name="connsiteY29" fmla="*/ 395785 h 2702257"/>
                <a:gd name="connsiteX30" fmla="*/ 2210937 w 8475260"/>
                <a:gd name="connsiteY30" fmla="*/ 477672 h 2702257"/>
                <a:gd name="connsiteX31" fmla="*/ 2251881 w 8475260"/>
                <a:gd name="connsiteY31" fmla="*/ 614149 h 2702257"/>
                <a:gd name="connsiteX32" fmla="*/ 2265528 w 8475260"/>
                <a:gd name="connsiteY32" fmla="*/ 655092 h 2702257"/>
                <a:gd name="connsiteX33" fmla="*/ 2292824 w 8475260"/>
                <a:gd name="connsiteY33" fmla="*/ 696036 h 2702257"/>
                <a:gd name="connsiteX34" fmla="*/ 2306472 w 8475260"/>
                <a:gd name="connsiteY34" fmla="*/ 764275 h 2702257"/>
                <a:gd name="connsiteX35" fmla="*/ 2361063 w 8475260"/>
                <a:gd name="connsiteY35" fmla="*/ 900752 h 2702257"/>
                <a:gd name="connsiteX36" fmla="*/ 2388358 w 8475260"/>
                <a:gd name="connsiteY36" fmla="*/ 941695 h 2702257"/>
                <a:gd name="connsiteX37" fmla="*/ 2402006 w 8475260"/>
                <a:gd name="connsiteY37" fmla="*/ 996287 h 2702257"/>
                <a:gd name="connsiteX38" fmla="*/ 2429302 w 8475260"/>
                <a:gd name="connsiteY38" fmla="*/ 1050878 h 2702257"/>
                <a:gd name="connsiteX39" fmla="*/ 2470245 w 8475260"/>
                <a:gd name="connsiteY39" fmla="*/ 1160060 h 2702257"/>
                <a:gd name="connsiteX40" fmla="*/ 2483893 w 8475260"/>
                <a:gd name="connsiteY40" fmla="*/ 1241946 h 2702257"/>
                <a:gd name="connsiteX41" fmla="*/ 2511188 w 8475260"/>
                <a:gd name="connsiteY41" fmla="*/ 1323833 h 2702257"/>
                <a:gd name="connsiteX42" fmla="*/ 2538484 w 8475260"/>
                <a:gd name="connsiteY42" fmla="*/ 1405719 h 2702257"/>
                <a:gd name="connsiteX43" fmla="*/ 2565779 w 8475260"/>
                <a:gd name="connsiteY43" fmla="*/ 1487606 h 2702257"/>
                <a:gd name="connsiteX44" fmla="*/ 2579427 w 8475260"/>
                <a:gd name="connsiteY44" fmla="*/ 1528549 h 2702257"/>
                <a:gd name="connsiteX45" fmla="*/ 2620370 w 8475260"/>
                <a:gd name="connsiteY45" fmla="*/ 1569492 h 2702257"/>
                <a:gd name="connsiteX46" fmla="*/ 2634018 w 8475260"/>
                <a:gd name="connsiteY46" fmla="*/ 1610436 h 2702257"/>
                <a:gd name="connsiteX47" fmla="*/ 2661314 w 8475260"/>
                <a:gd name="connsiteY47" fmla="*/ 1705970 h 2702257"/>
                <a:gd name="connsiteX48" fmla="*/ 2688609 w 8475260"/>
                <a:gd name="connsiteY48" fmla="*/ 1746913 h 2702257"/>
                <a:gd name="connsiteX49" fmla="*/ 2702257 w 8475260"/>
                <a:gd name="connsiteY49" fmla="*/ 1787857 h 2702257"/>
                <a:gd name="connsiteX50" fmla="*/ 2729552 w 8475260"/>
                <a:gd name="connsiteY50" fmla="*/ 1828800 h 2702257"/>
                <a:gd name="connsiteX51" fmla="*/ 2756848 w 8475260"/>
                <a:gd name="connsiteY51" fmla="*/ 1910687 h 2702257"/>
                <a:gd name="connsiteX52" fmla="*/ 2838734 w 8475260"/>
                <a:gd name="connsiteY52" fmla="*/ 2033516 h 2702257"/>
                <a:gd name="connsiteX53" fmla="*/ 2866030 w 8475260"/>
                <a:gd name="connsiteY53" fmla="*/ 2074460 h 2702257"/>
                <a:gd name="connsiteX54" fmla="*/ 2906973 w 8475260"/>
                <a:gd name="connsiteY54" fmla="*/ 2115403 h 2702257"/>
                <a:gd name="connsiteX55" fmla="*/ 2947916 w 8475260"/>
                <a:gd name="connsiteY55" fmla="*/ 2197290 h 2702257"/>
                <a:gd name="connsiteX56" fmla="*/ 2975212 w 8475260"/>
                <a:gd name="connsiteY56" fmla="*/ 2251881 h 2702257"/>
                <a:gd name="connsiteX57" fmla="*/ 3043451 w 8475260"/>
                <a:gd name="connsiteY57" fmla="*/ 2347415 h 2702257"/>
                <a:gd name="connsiteX58" fmla="*/ 3111690 w 8475260"/>
                <a:gd name="connsiteY58" fmla="*/ 2429301 h 2702257"/>
                <a:gd name="connsiteX59" fmla="*/ 3166281 w 8475260"/>
                <a:gd name="connsiteY59" fmla="*/ 2511188 h 2702257"/>
                <a:gd name="connsiteX60" fmla="*/ 3179928 w 8475260"/>
                <a:gd name="connsiteY60" fmla="*/ 2552131 h 2702257"/>
                <a:gd name="connsiteX61" fmla="*/ 3207224 w 8475260"/>
                <a:gd name="connsiteY61" fmla="*/ 2593075 h 2702257"/>
                <a:gd name="connsiteX62" fmla="*/ 3248167 w 8475260"/>
                <a:gd name="connsiteY62" fmla="*/ 2674961 h 2702257"/>
                <a:gd name="connsiteX63" fmla="*/ 3289111 w 8475260"/>
                <a:gd name="connsiteY63" fmla="*/ 2702257 h 2702257"/>
                <a:gd name="connsiteX64" fmla="*/ 3370997 w 8475260"/>
                <a:gd name="connsiteY64" fmla="*/ 2661313 h 2702257"/>
                <a:gd name="connsiteX65" fmla="*/ 3452884 w 8475260"/>
                <a:gd name="connsiteY65" fmla="*/ 2620370 h 2702257"/>
                <a:gd name="connsiteX66" fmla="*/ 3507475 w 8475260"/>
                <a:gd name="connsiteY66" fmla="*/ 2538484 h 2702257"/>
                <a:gd name="connsiteX67" fmla="*/ 3534770 w 8475260"/>
                <a:gd name="connsiteY67" fmla="*/ 2497540 h 2702257"/>
                <a:gd name="connsiteX68" fmla="*/ 3575714 w 8475260"/>
                <a:gd name="connsiteY68" fmla="*/ 2374710 h 2702257"/>
                <a:gd name="connsiteX69" fmla="*/ 3589361 w 8475260"/>
                <a:gd name="connsiteY69" fmla="*/ 2333767 h 2702257"/>
                <a:gd name="connsiteX70" fmla="*/ 3603009 w 8475260"/>
                <a:gd name="connsiteY70" fmla="*/ 2265528 h 2702257"/>
                <a:gd name="connsiteX71" fmla="*/ 3630305 w 8475260"/>
                <a:gd name="connsiteY71" fmla="*/ 2183642 h 2702257"/>
                <a:gd name="connsiteX72" fmla="*/ 3671248 w 8475260"/>
                <a:gd name="connsiteY72" fmla="*/ 1992573 h 2702257"/>
                <a:gd name="connsiteX73" fmla="*/ 3684896 w 8475260"/>
                <a:gd name="connsiteY73" fmla="*/ 1856095 h 2702257"/>
                <a:gd name="connsiteX74" fmla="*/ 3712191 w 8475260"/>
                <a:gd name="connsiteY74" fmla="*/ 1651379 h 2702257"/>
                <a:gd name="connsiteX75" fmla="*/ 3739487 w 8475260"/>
                <a:gd name="connsiteY75" fmla="*/ 1405719 h 2702257"/>
                <a:gd name="connsiteX76" fmla="*/ 3753134 w 8475260"/>
                <a:gd name="connsiteY76" fmla="*/ 1351128 h 2702257"/>
                <a:gd name="connsiteX77" fmla="*/ 3725839 w 8475260"/>
                <a:gd name="connsiteY77" fmla="*/ 1310185 h 2702257"/>
                <a:gd name="connsiteX78" fmla="*/ 4244454 w 8475260"/>
                <a:gd name="connsiteY78" fmla="*/ 1064525 h 2702257"/>
                <a:gd name="connsiteX79" fmla="*/ 6005015 w 8475260"/>
                <a:gd name="connsiteY79" fmla="*/ 1078173 h 2702257"/>
                <a:gd name="connsiteX80" fmla="*/ 6059606 w 8475260"/>
                <a:gd name="connsiteY80" fmla="*/ 1091821 h 2702257"/>
                <a:gd name="connsiteX81" fmla="*/ 6155140 w 8475260"/>
                <a:gd name="connsiteY81" fmla="*/ 1105469 h 2702257"/>
                <a:gd name="connsiteX82" fmla="*/ 6237027 w 8475260"/>
                <a:gd name="connsiteY82" fmla="*/ 1160060 h 2702257"/>
                <a:gd name="connsiteX83" fmla="*/ 6318914 w 8475260"/>
                <a:gd name="connsiteY83" fmla="*/ 1228298 h 2702257"/>
                <a:gd name="connsiteX84" fmla="*/ 6400800 w 8475260"/>
                <a:gd name="connsiteY84" fmla="*/ 1296537 h 2702257"/>
                <a:gd name="connsiteX85" fmla="*/ 6428096 w 8475260"/>
                <a:gd name="connsiteY85" fmla="*/ 1337481 h 2702257"/>
                <a:gd name="connsiteX86" fmla="*/ 6469039 w 8475260"/>
                <a:gd name="connsiteY86" fmla="*/ 1364776 h 2702257"/>
                <a:gd name="connsiteX87" fmla="*/ 6482687 w 8475260"/>
                <a:gd name="connsiteY87" fmla="*/ 1405719 h 2702257"/>
                <a:gd name="connsiteX88" fmla="*/ 6523630 w 8475260"/>
                <a:gd name="connsiteY88" fmla="*/ 1446663 h 2702257"/>
                <a:gd name="connsiteX89" fmla="*/ 6550925 w 8475260"/>
                <a:gd name="connsiteY89" fmla="*/ 1487606 h 2702257"/>
                <a:gd name="connsiteX90" fmla="*/ 6591869 w 8475260"/>
                <a:gd name="connsiteY90" fmla="*/ 1528549 h 2702257"/>
                <a:gd name="connsiteX91" fmla="*/ 6673755 w 8475260"/>
                <a:gd name="connsiteY91" fmla="*/ 1651379 h 2702257"/>
                <a:gd name="connsiteX92" fmla="*/ 6701051 w 8475260"/>
                <a:gd name="connsiteY92" fmla="*/ 1692322 h 2702257"/>
                <a:gd name="connsiteX93" fmla="*/ 6741994 w 8475260"/>
                <a:gd name="connsiteY93" fmla="*/ 1787857 h 2702257"/>
                <a:gd name="connsiteX94" fmla="*/ 6782937 w 8475260"/>
                <a:gd name="connsiteY94" fmla="*/ 1815152 h 2702257"/>
                <a:gd name="connsiteX95" fmla="*/ 6796585 w 8475260"/>
                <a:gd name="connsiteY95" fmla="*/ 1856095 h 2702257"/>
                <a:gd name="connsiteX96" fmla="*/ 6823881 w 8475260"/>
                <a:gd name="connsiteY96" fmla="*/ 1897039 h 2702257"/>
                <a:gd name="connsiteX97" fmla="*/ 6837528 w 8475260"/>
                <a:gd name="connsiteY97" fmla="*/ 1951630 h 2702257"/>
                <a:gd name="connsiteX98" fmla="*/ 6878472 w 8475260"/>
                <a:gd name="connsiteY98" fmla="*/ 1965278 h 2702257"/>
                <a:gd name="connsiteX99" fmla="*/ 6933063 w 8475260"/>
                <a:gd name="connsiteY99" fmla="*/ 1951630 h 2702257"/>
                <a:gd name="connsiteX100" fmla="*/ 7014949 w 8475260"/>
                <a:gd name="connsiteY100" fmla="*/ 1897039 h 2702257"/>
                <a:gd name="connsiteX101" fmla="*/ 7055893 w 8475260"/>
                <a:gd name="connsiteY101" fmla="*/ 1856095 h 2702257"/>
                <a:gd name="connsiteX102" fmla="*/ 7096836 w 8475260"/>
                <a:gd name="connsiteY102" fmla="*/ 1842448 h 2702257"/>
                <a:gd name="connsiteX103" fmla="*/ 7206018 w 8475260"/>
                <a:gd name="connsiteY103" fmla="*/ 1719618 h 2702257"/>
                <a:gd name="connsiteX104" fmla="*/ 7287905 w 8475260"/>
                <a:gd name="connsiteY104" fmla="*/ 1651379 h 2702257"/>
                <a:gd name="connsiteX105" fmla="*/ 7328848 w 8475260"/>
                <a:gd name="connsiteY105" fmla="*/ 1569492 h 2702257"/>
                <a:gd name="connsiteX106" fmla="*/ 7356143 w 8475260"/>
                <a:gd name="connsiteY106" fmla="*/ 1528549 h 2702257"/>
                <a:gd name="connsiteX107" fmla="*/ 7383439 w 8475260"/>
                <a:gd name="connsiteY107" fmla="*/ 1446663 h 2702257"/>
                <a:gd name="connsiteX108" fmla="*/ 7397087 w 8475260"/>
                <a:gd name="connsiteY108" fmla="*/ 1405719 h 2702257"/>
                <a:gd name="connsiteX109" fmla="*/ 7424382 w 8475260"/>
                <a:gd name="connsiteY109" fmla="*/ 1364776 h 2702257"/>
                <a:gd name="connsiteX110" fmla="*/ 7438030 w 8475260"/>
                <a:gd name="connsiteY110" fmla="*/ 1282890 h 2702257"/>
                <a:gd name="connsiteX111" fmla="*/ 7492621 w 8475260"/>
                <a:gd name="connsiteY111" fmla="*/ 1160060 h 2702257"/>
                <a:gd name="connsiteX112" fmla="*/ 7533564 w 8475260"/>
                <a:gd name="connsiteY112" fmla="*/ 1119116 h 2702257"/>
                <a:gd name="connsiteX113" fmla="*/ 7574508 w 8475260"/>
                <a:gd name="connsiteY113" fmla="*/ 1105469 h 2702257"/>
                <a:gd name="connsiteX114" fmla="*/ 7656394 w 8475260"/>
                <a:gd name="connsiteY114" fmla="*/ 1037230 h 2702257"/>
                <a:gd name="connsiteX115" fmla="*/ 7738281 w 8475260"/>
                <a:gd name="connsiteY115" fmla="*/ 1009934 h 2702257"/>
                <a:gd name="connsiteX116" fmla="*/ 7779224 w 8475260"/>
                <a:gd name="connsiteY116" fmla="*/ 982639 h 2702257"/>
                <a:gd name="connsiteX117" fmla="*/ 8120418 w 8475260"/>
                <a:gd name="connsiteY117" fmla="*/ 968991 h 2702257"/>
                <a:gd name="connsiteX118" fmla="*/ 8202305 w 8475260"/>
                <a:gd name="connsiteY118" fmla="*/ 900752 h 2702257"/>
                <a:gd name="connsiteX119" fmla="*/ 8243248 w 8475260"/>
                <a:gd name="connsiteY119" fmla="*/ 887104 h 2702257"/>
                <a:gd name="connsiteX120" fmla="*/ 8284191 w 8475260"/>
                <a:gd name="connsiteY120" fmla="*/ 859809 h 2702257"/>
                <a:gd name="connsiteX121" fmla="*/ 8325134 w 8475260"/>
                <a:gd name="connsiteY121" fmla="*/ 818866 h 2702257"/>
                <a:gd name="connsiteX122" fmla="*/ 8352430 w 8475260"/>
                <a:gd name="connsiteY122" fmla="*/ 777922 h 2702257"/>
                <a:gd name="connsiteX123" fmla="*/ 8393373 w 8475260"/>
                <a:gd name="connsiteY123" fmla="*/ 764275 h 2702257"/>
                <a:gd name="connsiteX124" fmla="*/ 8475260 w 8475260"/>
                <a:gd name="connsiteY124" fmla="*/ 682388 h 2702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8475260" h="2702257">
                  <a:moveTo>
                    <a:pt x="0" y="1160060"/>
                  </a:moveTo>
                  <a:cubicBezTo>
                    <a:pt x="22746" y="1155511"/>
                    <a:pt x="45735" y="1152038"/>
                    <a:pt x="68239" y="1146412"/>
                  </a:cubicBezTo>
                  <a:cubicBezTo>
                    <a:pt x="82195" y="1142923"/>
                    <a:pt x="94828" y="1133721"/>
                    <a:pt x="109182" y="1132764"/>
                  </a:cubicBezTo>
                  <a:cubicBezTo>
                    <a:pt x="231824" y="1124588"/>
                    <a:pt x="354842" y="1123665"/>
                    <a:pt x="477672" y="1119116"/>
                  </a:cubicBezTo>
                  <a:cubicBezTo>
                    <a:pt x="495869" y="1105468"/>
                    <a:pt x="513754" y="1091394"/>
                    <a:pt x="532263" y="1078173"/>
                  </a:cubicBezTo>
                  <a:cubicBezTo>
                    <a:pt x="545610" y="1068639"/>
                    <a:pt x="560605" y="1061379"/>
                    <a:pt x="573206" y="1050878"/>
                  </a:cubicBezTo>
                  <a:cubicBezTo>
                    <a:pt x="692246" y="951677"/>
                    <a:pt x="525626" y="1071215"/>
                    <a:pt x="668740" y="968991"/>
                  </a:cubicBezTo>
                  <a:cubicBezTo>
                    <a:pt x="720952" y="931697"/>
                    <a:pt x="747153" y="926432"/>
                    <a:pt x="791570" y="859809"/>
                  </a:cubicBezTo>
                  <a:cubicBezTo>
                    <a:pt x="889115" y="713494"/>
                    <a:pt x="737203" y="935559"/>
                    <a:pt x="859809" y="777922"/>
                  </a:cubicBezTo>
                  <a:cubicBezTo>
                    <a:pt x="879949" y="752027"/>
                    <a:pt x="896203" y="723331"/>
                    <a:pt x="914400" y="696036"/>
                  </a:cubicBezTo>
                  <a:cubicBezTo>
                    <a:pt x="923499" y="682388"/>
                    <a:pt x="930097" y="666691"/>
                    <a:pt x="941696" y="655092"/>
                  </a:cubicBezTo>
                  <a:cubicBezTo>
                    <a:pt x="1061322" y="535466"/>
                    <a:pt x="914922" y="687219"/>
                    <a:pt x="1009934" y="573206"/>
                  </a:cubicBezTo>
                  <a:cubicBezTo>
                    <a:pt x="1022290" y="558379"/>
                    <a:pt x="1039028" y="547498"/>
                    <a:pt x="1050878" y="532263"/>
                  </a:cubicBezTo>
                  <a:cubicBezTo>
                    <a:pt x="1071019" y="506368"/>
                    <a:pt x="1082272" y="473573"/>
                    <a:pt x="1105469" y="450376"/>
                  </a:cubicBezTo>
                  <a:cubicBezTo>
                    <a:pt x="1119117" y="436728"/>
                    <a:pt x="1134056" y="424260"/>
                    <a:pt x="1146412" y="409433"/>
                  </a:cubicBezTo>
                  <a:cubicBezTo>
                    <a:pt x="1241424" y="295420"/>
                    <a:pt x="1095027" y="447173"/>
                    <a:pt x="1214651" y="327546"/>
                  </a:cubicBezTo>
                  <a:cubicBezTo>
                    <a:pt x="1248956" y="224635"/>
                    <a:pt x="1198691" y="347496"/>
                    <a:pt x="1269242" y="259307"/>
                  </a:cubicBezTo>
                  <a:cubicBezTo>
                    <a:pt x="1278229" y="248073"/>
                    <a:pt x="1276456" y="231231"/>
                    <a:pt x="1282890" y="218364"/>
                  </a:cubicBezTo>
                  <a:cubicBezTo>
                    <a:pt x="1305636" y="172872"/>
                    <a:pt x="1310185" y="177421"/>
                    <a:pt x="1351128" y="150125"/>
                  </a:cubicBezTo>
                  <a:cubicBezTo>
                    <a:pt x="1423920" y="40939"/>
                    <a:pt x="1328379" y="172875"/>
                    <a:pt x="1419367" y="81887"/>
                  </a:cubicBezTo>
                  <a:cubicBezTo>
                    <a:pt x="1430966" y="70288"/>
                    <a:pt x="1436162" y="53544"/>
                    <a:pt x="1446663" y="40943"/>
                  </a:cubicBezTo>
                  <a:cubicBezTo>
                    <a:pt x="1459019" y="26116"/>
                    <a:pt x="1473958" y="13648"/>
                    <a:pt x="1487606" y="0"/>
                  </a:cubicBezTo>
                  <a:cubicBezTo>
                    <a:pt x="1578591" y="4549"/>
                    <a:pt x="1669752" y="6383"/>
                    <a:pt x="1760561" y="13648"/>
                  </a:cubicBezTo>
                  <a:cubicBezTo>
                    <a:pt x="1817100" y="18171"/>
                    <a:pt x="1856301" y="38275"/>
                    <a:pt x="1910687" y="54591"/>
                  </a:cubicBezTo>
                  <a:cubicBezTo>
                    <a:pt x="1928653" y="59981"/>
                    <a:pt x="1947081" y="63690"/>
                    <a:pt x="1965278" y="68239"/>
                  </a:cubicBezTo>
                  <a:cubicBezTo>
                    <a:pt x="2084885" y="187846"/>
                    <a:pt x="1933167" y="41481"/>
                    <a:pt x="2047164" y="136478"/>
                  </a:cubicBezTo>
                  <a:cubicBezTo>
                    <a:pt x="2085186" y="168163"/>
                    <a:pt x="2098927" y="191846"/>
                    <a:pt x="2129051" y="232012"/>
                  </a:cubicBezTo>
                  <a:cubicBezTo>
                    <a:pt x="2133600" y="245660"/>
                    <a:pt x="2136265" y="260088"/>
                    <a:pt x="2142699" y="272955"/>
                  </a:cubicBezTo>
                  <a:cubicBezTo>
                    <a:pt x="2150034" y="287626"/>
                    <a:pt x="2164807" y="298337"/>
                    <a:pt x="2169994" y="313898"/>
                  </a:cubicBezTo>
                  <a:cubicBezTo>
                    <a:pt x="2178745" y="340150"/>
                    <a:pt x="2176931" y="368939"/>
                    <a:pt x="2183642" y="395785"/>
                  </a:cubicBezTo>
                  <a:cubicBezTo>
                    <a:pt x="2190620" y="423698"/>
                    <a:pt x="2203959" y="449759"/>
                    <a:pt x="2210937" y="477672"/>
                  </a:cubicBezTo>
                  <a:cubicBezTo>
                    <a:pt x="2231565" y="560182"/>
                    <a:pt x="2218651" y="514459"/>
                    <a:pt x="2251881" y="614149"/>
                  </a:cubicBezTo>
                  <a:cubicBezTo>
                    <a:pt x="2256430" y="627797"/>
                    <a:pt x="2257548" y="643122"/>
                    <a:pt x="2265528" y="655092"/>
                  </a:cubicBezTo>
                  <a:lnTo>
                    <a:pt x="2292824" y="696036"/>
                  </a:lnTo>
                  <a:cubicBezTo>
                    <a:pt x="2297373" y="718782"/>
                    <a:pt x="2300369" y="741896"/>
                    <a:pt x="2306472" y="764275"/>
                  </a:cubicBezTo>
                  <a:cubicBezTo>
                    <a:pt x="2321062" y="817771"/>
                    <a:pt x="2334433" y="854150"/>
                    <a:pt x="2361063" y="900752"/>
                  </a:cubicBezTo>
                  <a:cubicBezTo>
                    <a:pt x="2369201" y="914993"/>
                    <a:pt x="2379260" y="928047"/>
                    <a:pt x="2388358" y="941695"/>
                  </a:cubicBezTo>
                  <a:cubicBezTo>
                    <a:pt x="2392907" y="959892"/>
                    <a:pt x="2395420" y="978724"/>
                    <a:pt x="2402006" y="996287"/>
                  </a:cubicBezTo>
                  <a:cubicBezTo>
                    <a:pt x="2409150" y="1015337"/>
                    <a:pt x="2422868" y="1031577"/>
                    <a:pt x="2429302" y="1050878"/>
                  </a:cubicBezTo>
                  <a:cubicBezTo>
                    <a:pt x="2468653" y="1168932"/>
                    <a:pt x="2414180" y="1075963"/>
                    <a:pt x="2470245" y="1160060"/>
                  </a:cubicBezTo>
                  <a:cubicBezTo>
                    <a:pt x="2474794" y="1187355"/>
                    <a:pt x="2477182" y="1215100"/>
                    <a:pt x="2483893" y="1241946"/>
                  </a:cubicBezTo>
                  <a:cubicBezTo>
                    <a:pt x="2490871" y="1269859"/>
                    <a:pt x="2502090" y="1296537"/>
                    <a:pt x="2511188" y="1323833"/>
                  </a:cubicBezTo>
                  <a:lnTo>
                    <a:pt x="2538484" y="1405719"/>
                  </a:lnTo>
                  <a:lnTo>
                    <a:pt x="2565779" y="1487606"/>
                  </a:lnTo>
                  <a:cubicBezTo>
                    <a:pt x="2570328" y="1501254"/>
                    <a:pt x="2569255" y="1518377"/>
                    <a:pt x="2579427" y="1528549"/>
                  </a:cubicBezTo>
                  <a:lnTo>
                    <a:pt x="2620370" y="1569492"/>
                  </a:lnTo>
                  <a:cubicBezTo>
                    <a:pt x="2624919" y="1583140"/>
                    <a:pt x="2630066" y="1596603"/>
                    <a:pt x="2634018" y="1610436"/>
                  </a:cubicBezTo>
                  <a:cubicBezTo>
                    <a:pt x="2639849" y="1630844"/>
                    <a:pt x="2650406" y="1684154"/>
                    <a:pt x="2661314" y="1705970"/>
                  </a:cubicBezTo>
                  <a:cubicBezTo>
                    <a:pt x="2668649" y="1720641"/>
                    <a:pt x="2681274" y="1732242"/>
                    <a:pt x="2688609" y="1746913"/>
                  </a:cubicBezTo>
                  <a:cubicBezTo>
                    <a:pt x="2695043" y="1759780"/>
                    <a:pt x="2695823" y="1774990"/>
                    <a:pt x="2702257" y="1787857"/>
                  </a:cubicBezTo>
                  <a:cubicBezTo>
                    <a:pt x="2709592" y="1802528"/>
                    <a:pt x="2722890" y="1813811"/>
                    <a:pt x="2729552" y="1828800"/>
                  </a:cubicBezTo>
                  <a:cubicBezTo>
                    <a:pt x="2741237" y="1855092"/>
                    <a:pt x="2740888" y="1886747"/>
                    <a:pt x="2756848" y="1910687"/>
                  </a:cubicBezTo>
                  <a:lnTo>
                    <a:pt x="2838734" y="2033516"/>
                  </a:lnTo>
                  <a:cubicBezTo>
                    <a:pt x="2847833" y="2047164"/>
                    <a:pt x="2854431" y="2062861"/>
                    <a:pt x="2866030" y="2074460"/>
                  </a:cubicBezTo>
                  <a:lnTo>
                    <a:pt x="2906973" y="2115403"/>
                  </a:lnTo>
                  <a:cubicBezTo>
                    <a:pt x="2931995" y="2190467"/>
                    <a:pt x="2905587" y="2123214"/>
                    <a:pt x="2947916" y="2197290"/>
                  </a:cubicBezTo>
                  <a:cubicBezTo>
                    <a:pt x="2958010" y="2214954"/>
                    <a:pt x="2965118" y="2234217"/>
                    <a:pt x="2975212" y="2251881"/>
                  </a:cubicBezTo>
                  <a:cubicBezTo>
                    <a:pt x="2987554" y="2273480"/>
                    <a:pt x="3030901" y="2332773"/>
                    <a:pt x="3043451" y="2347415"/>
                  </a:cubicBezTo>
                  <a:cubicBezTo>
                    <a:pt x="3122267" y="2439367"/>
                    <a:pt x="3051358" y="2338806"/>
                    <a:pt x="3111690" y="2429301"/>
                  </a:cubicBezTo>
                  <a:cubicBezTo>
                    <a:pt x="3144139" y="2526654"/>
                    <a:pt x="3098128" y="2408958"/>
                    <a:pt x="3166281" y="2511188"/>
                  </a:cubicBezTo>
                  <a:cubicBezTo>
                    <a:pt x="3174261" y="2523158"/>
                    <a:pt x="3173495" y="2539264"/>
                    <a:pt x="3179928" y="2552131"/>
                  </a:cubicBezTo>
                  <a:cubicBezTo>
                    <a:pt x="3187264" y="2566802"/>
                    <a:pt x="3199888" y="2578404"/>
                    <a:pt x="3207224" y="2593075"/>
                  </a:cubicBezTo>
                  <a:cubicBezTo>
                    <a:pt x="3229423" y="2637473"/>
                    <a:pt x="3209056" y="2635850"/>
                    <a:pt x="3248167" y="2674961"/>
                  </a:cubicBezTo>
                  <a:cubicBezTo>
                    <a:pt x="3259766" y="2686560"/>
                    <a:pt x="3275463" y="2693158"/>
                    <a:pt x="3289111" y="2702257"/>
                  </a:cubicBezTo>
                  <a:cubicBezTo>
                    <a:pt x="3406439" y="2624037"/>
                    <a:pt x="3257998" y="2717813"/>
                    <a:pt x="3370997" y="2661313"/>
                  </a:cubicBezTo>
                  <a:cubicBezTo>
                    <a:pt x="3476821" y="2608401"/>
                    <a:pt x="3349972" y="2654674"/>
                    <a:pt x="3452884" y="2620370"/>
                  </a:cubicBezTo>
                  <a:lnTo>
                    <a:pt x="3507475" y="2538484"/>
                  </a:lnTo>
                  <a:cubicBezTo>
                    <a:pt x="3516574" y="2524836"/>
                    <a:pt x="3529583" y="2513101"/>
                    <a:pt x="3534770" y="2497540"/>
                  </a:cubicBezTo>
                  <a:lnTo>
                    <a:pt x="3575714" y="2374710"/>
                  </a:lnTo>
                  <a:cubicBezTo>
                    <a:pt x="3580263" y="2361062"/>
                    <a:pt x="3586540" y="2347873"/>
                    <a:pt x="3589361" y="2333767"/>
                  </a:cubicBezTo>
                  <a:cubicBezTo>
                    <a:pt x="3593910" y="2311021"/>
                    <a:pt x="3596905" y="2287907"/>
                    <a:pt x="3603009" y="2265528"/>
                  </a:cubicBezTo>
                  <a:cubicBezTo>
                    <a:pt x="3610580" y="2237770"/>
                    <a:pt x="3624662" y="2211855"/>
                    <a:pt x="3630305" y="2183642"/>
                  </a:cubicBezTo>
                  <a:cubicBezTo>
                    <a:pt x="3661278" y="2028771"/>
                    <a:pt x="3646348" y="2092172"/>
                    <a:pt x="3671248" y="1992573"/>
                  </a:cubicBezTo>
                  <a:cubicBezTo>
                    <a:pt x="3675797" y="1947080"/>
                    <a:pt x="3680561" y="1901609"/>
                    <a:pt x="3684896" y="1856095"/>
                  </a:cubicBezTo>
                  <a:cubicBezTo>
                    <a:pt x="3701422" y="1682565"/>
                    <a:pt x="3685915" y="1756481"/>
                    <a:pt x="3712191" y="1651379"/>
                  </a:cubicBezTo>
                  <a:cubicBezTo>
                    <a:pt x="3719911" y="1566465"/>
                    <a:pt x="3724393" y="1488740"/>
                    <a:pt x="3739487" y="1405719"/>
                  </a:cubicBezTo>
                  <a:cubicBezTo>
                    <a:pt x="3742842" y="1387265"/>
                    <a:pt x="3748585" y="1369325"/>
                    <a:pt x="3753134" y="1351128"/>
                  </a:cubicBezTo>
                  <a:cubicBezTo>
                    <a:pt x="3744036" y="1337480"/>
                    <a:pt x="3726658" y="1326567"/>
                    <a:pt x="3725839" y="1310185"/>
                  </a:cubicBezTo>
                  <a:cubicBezTo>
                    <a:pt x="3705894" y="911255"/>
                    <a:pt x="3756551" y="1077712"/>
                    <a:pt x="4244454" y="1064525"/>
                  </a:cubicBezTo>
                  <a:lnTo>
                    <a:pt x="6005015" y="1078173"/>
                  </a:lnTo>
                  <a:cubicBezTo>
                    <a:pt x="6023770" y="1078455"/>
                    <a:pt x="6041152" y="1088466"/>
                    <a:pt x="6059606" y="1091821"/>
                  </a:cubicBezTo>
                  <a:cubicBezTo>
                    <a:pt x="6091255" y="1097575"/>
                    <a:pt x="6123295" y="1100920"/>
                    <a:pt x="6155140" y="1105469"/>
                  </a:cubicBezTo>
                  <a:cubicBezTo>
                    <a:pt x="6182436" y="1123666"/>
                    <a:pt x="6213830" y="1136863"/>
                    <a:pt x="6237027" y="1160060"/>
                  </a:cubicBezTo>
                  <a:cubicBezTo>
                    <a:pt x="6356651" y="1279684"/>
                    <a:pt x="6204900" y="1133287"/>
                    <a:pt x="6318914" y="1228298"/>
                  </a:cubicBezTo>
                  <a:cubicBezTo>
                    <a:pt x="6424003" y="1315872"/>
                    <a:pt x="6299141" y="1228765"/>
                    <a:pt x="6400800" y="1296537"/>
                  </a:cubicBezTo>
                  <a:cubicBezTo>
                    <a:pt x="6409899" y="1310185"/>
                    <a:pt x="6416497" y="1325882"/>
                    <a:pt x="6428096" y="1337481"/>
                  </a:cubicBezTo>
                  <a:cubicBezTo>
                    <a:pt x="6439694" y="1349079"/>
                    <a:pt x="6458792" y="1351968"/>
                    <a:pt x="6469039" y="1364776"/>
                  </a:cubicBezTo>
                  <a:cubicBezTo>
                    <a:pt x="6478026" y="1376009"/>
                    <a:pt x="6474707" y="1393749"/>
                    <a:pt x="6482687" y="1405719"/>
                  </a:cubicBezTo>
                  <a:cubicBezTo>
                    <a:pt x="6493393" y="1421778"/>
                    <a:pt x="6511274" y="1431835"/>
                    <a:pt x="6523630" y="1446663"/>
                  </a:cubicBezTo>
                  <a:cubicBezTo>
                    <a:pt x="6534130" y="1459264"/>
                    <a:pt x="6540424" y="1475005"/>
                    <a:pt x="6550925" y="1487606"/>
                  </a:cubicBezTo>
                  <a:cubicBezTo>
                    <a:pt x="6563281" y="1502433"/>
                    <a:pt x="6580019" y="1513314"/>
                    <a:pt x="6591869" y="1528549"/>
                  </a:cubicBezTo>
                  <a:cubicBezTo>
                    <a:pt x="6591875" y="1528557"/>
                    <a:pt x="6660104" y="1630903"/>
                    <a:pt x="6673755" y="1651379"/>
                  </a:cubicBezTo>
                  <a:lnTo>
                    <a:pt x="6701051" y="1692322"/>
                  </a:lnTo>
                  <a:cubicBezTo>
                    <a:pt x="6710532" y="1720765"/>
                    <a:pt x="6723256" y="1765372"/>
                    <a:pt x="6741994" y="1787857"/>
                  </a:cubicBezTo>
                  <a:cubicBezTo>
                    <a:pt x="6752495" y="1800458"/>
                    <a:pt x="6769289" y="1806054"/>
                    <a:pt x="6782937" y="1815152"/>
                  </a:cubicBezTo>
                  <a:cubicBezTo>
                    <a:pt x="6787486" y="1828800"/>
                    <a:pt x="6790151" y="1843228"/>
                    <a:pt x="6796585" y="1856095"/>
                  </a:cubicBezTo>
                  <a:cubicBezTo>
                    <a:pt x="6803921" y="1870766"/>
                    <a:pt x="6817420" y="1881962"/>
                    <a:pt x="6823881" y="1897039"/>
                  </a:cubicBezTo>
                  <a:cubicBezTo>
                    <a:pt x="6831270" y="1914279"/>
                    <a:pt x="6825811" y="1936983"/>
                    <a:pt x="6837528" y="1951630"/>
                  </a:cubicBezTo>
                  <a:cubicBezTo>
                    <a:pt x="6846515" y="1962864"/>
                    <a:pt x="6864824" y="1960729"/>
                    <a:pt x="6878472" y="1965278"/>
                  </a:cubicBezTo>
                  <a:cubicBezTo>
                    <a:pt x="6896669" y="1960729"/>
                    <a:pt x="6916286" y="1960018"/>
                    <a:pt x="6933063" y="1951630"/>
                  </a:cubicBezTo>
                  <a:cubicBezTo>
                    <a:pt x="6962405" y="1936959"/>
                    <a:pt x="6991752" y="1920236"/>
                    <a:pt x="7014949" y="1897039"/>
                  </a:cubicBezTo>
                  <a:cubicBezTo>
                    <a:pt x="7028597" y="1883391"/>
                    <a:pt x="7039833" y="1866801"/>
                    <a:pt x="7055893" y="1856095"/>
                  </a:cubicBezTo>
                  <a:cubicBezTo>
                    <a:pt x="7067863" y="1848115"/>
                    <a:pt x="7083188" y="1846997"/>
                    <a:pt x="7096836" y="1842448"/>
                  </a:cubicBezTo>
                  <a:cubicBezTo>
                    <a:pt x="7129655" y="1793217"/>
                    <a:pt x="7149922" y="1757016"/>
                    <a:pt x="7206018" y="1719618"/>
                  </a:cubicBezTo>
                  <a:cubicBezTo>
                    <a:pt x="7246274" y="1692780"/>
                    <a:pt x="7255068" y="1690783"/>
                    <a:pt x="7287905" y="1651379"/>
                  </a:cubicBezTo>
                  <a:cubicBezTo>
                    <a:pt x="7336792" y="1592715"/>
                    <a:pt x="7298074" y="1631041"/>
                    <a:pt x="7328848" y="1569492"/>
                  </a:cubicBezTo>
                  <a:cubicBezTo>
                    <a:pt x="7336183" y="1554821"/>
                    <a:pt x="7349481" y="1543538"/>
                    <a:pt x="7356143" y="1528549"/>
                  </a:cubicBezTo>
                  <a:cubicBezTo>
                    <a:pt x="7367828" y="1502257"/>
                    <a:pt x="7374340" y="1473958"/>
                    <a:pt x="7383439" y="1446663"/>
                  </a:cubicBezTo>
                  <a:cubicBezTo>
                    <a:pt x="7387988" y="1433015"/>
                    <a:pt x="7389107" y="1417689"/>
                    <a:pt x="7397087" y="1405719"/>
                  </a:cubicBezTo>
                  <a:lnTo>
                    <a:pt x="7424382" y="1364776"/>
                  </a:lnTo>
                  <a:cubicBezTo>
                    <a:pt x="7428931" y="1337481"/>
                    <a:pt x="7431319" y="1309736"/>
                    <a:pt x="7438030" y="1282890"/>
                  </a:cubicBezTo>
                  <a:cubicBezTo>
                    <a:pt x="7450783" y="1231876"/>
                    <a:pt x="7460612" y="1198471"/>
                    <a:pt x="7492621" y="1160060"/>
                  </a:cubicBezTo>
                  <a:cubicBezTo>
                    <a:pt x="7504977" y="1145233"/>
                    <a:pt x="7517505" y="1129822"/>
                    <a:pt x="7533564" y="1119116"/>
                  </a:cubicBezTo>
                  <a:cubicBezTo>
                    <a:pt x="7545534" y="1111136"/>
                    <a:pt x="7560860" y="1110018"/>
                    <a:pt x="7574508" y="1105469"/>
                  </a:cubicBezTo>
                  <a:cubicBezTo>
                    <a:pt x="7600221" y="1079755"/>
                    <a:pt x="7622191" y="1052431"/>
                    <a:pt x="7656394" y="1037230"/>
                  </a:cubicBezTo>
                  <a:cubicBezTo>
                    <a:pt x="7682686" y="1025545"/>
                    <a:pt x="7714341" y="1025894"/>
                    <a:pt x="7738281" y="1009934"/>
                  </a:cubicBezTo>
                  <a:cubicBezTo>
                    <a:pt x="7751929" y="1000836"/>
                    <a:pt x="7762915" y="984386"/>
                    <a:pt x="7779224" y="982639"/>
                  </a:cubicBezTo>
                  <a:cubicBezTo>
                    <a:pt x="7892399" y="970513"/>
                    <a:pt x="8006687" y="973540"/>
                    <a:pt x="8120418" y="968991"/>
                  </a:cubicBezTo>
                  <a:cubicBezTo>
                    <a:pt x="8214293" y="937698"/>
                    <a:pt x="8103155" y="983377"/>
                    <a:pt x="8202305" y="900752"/>
                  </a:cubicBezTo>
                  <a:cubicBezTo>
                    <a:pt x="8213357" y="891542"/>
                    <a:pt x="8230381" y="893538"/>
                    <a:pt x="8243248" y="887104"/>
                  </a:cubicBezTo>
                  <a:cubicBezTo>
                    <a:pt x="8257919" y="879769"/>
                    <a:pt x="8271590" y="870310"/>
                    <a:pt x="8284191" y="859809"/>
                  </a:cubicBezTo>
                  <a:cubicBezTo>
                    <a:pt x="8299018" y="847453"/>
                    <a:pt x="8312778" y="833693"/>
                    <a:pt x="8325134" y="818866"/>
                  </a:cubicBezTo>
                  <a:cubicBezTo>
                    <a:pt x="8335635" y="806265"/>
                    <a:pt x="8339622" y="788169"/>
                    <a:pt x="8352430" y="777922"/>
                  </a:cubicBezTo>
                  <a:cubicBezTo>
                    <a:pt x="8363663" y="768935"/>
                    <a:pt x="8379725" y="768824"/>
                    <a:pt x="8393373" y="764275"/>
                  </a:cubicBezTo>
                  <a:lnTo>
                    <a:pt x="8475260" y="682388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107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228600"/>
            <a:ext cx="7315200" cy="715962"/>
          </a:xfrm>
        </p:spPr>
        <p:txBody>
          <a:bodyPr/>
          <a:lstStyle/>
          <a:p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Nos Preparamos:</a:t>
            </a:r>
            <a:endParaRPr lang="es-ES_tradnl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2000" y="1219200"/>
            <a:ext cx="8305800" cy="4191000"/>
          </a:xfrm>
        </p:spPr>
        <p:txBody>
          <a:bodyPr/>
          <a:lstStyle/>
          <a:p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Buscando Colaboradores idóneos  (Gente de confianza).</a:t>
            </a:r>
          </a:p>
          <a:p>
            <a:endParaRPr lang="es-ES_tradnl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Formando los Equipos de Apoyo. </a:t>
            </a:r>
          </a:p>
          <a:p>
            <a:endParaRPr lang="es-ES_tradnl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Desarrollando buenas  relaciones con los colaboradores.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92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46976"/>
            <a:ext cx="1752600" cy="4981575"/>
          </a:xfrm>
        </p:spPr>
        <p:txBody>
          <a:bodyPr vert="wordArtVert" anchor="ctr"/>
          <a:lstStyle/>
          <a:p>
            <a:r>
              <a:rPr lang="en-US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3 Juan</a:t>
            </a:r>
            <a:endParaRPr lang="en-US" sz="4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592" y="4981575"/>
            <a:ext cx="6912301" cy="1876425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752600" y="53448"/>
            <a:ext cx="7391400" cy="52629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s-ES" b="1" baseline="30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5 </a:t>
            </a:r>
            <a:r>
              <a:rPr lang="es-E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Amado</a:t>
            </a:r>
            <a:r>
              <a:rPr lang="es-E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, fielmente te conduces cuando </a:t>
            </a:r>
            <a:r>
              <a:rPr lang="es-E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prestas algún </a:t>
            </a:r>
            <a:r>
              <a:rPr lang="es-E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servicio a los hermanos, </a:t>
            </a:r>
            <a:endParaRPr lang="es-ES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es-E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especialmente </a:t>
            </a:r>
            <a:r>
              <a:rPr lang="es-E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 los desconocidos,</a:t>
            </a:r>
          </a:p>
          <a:p>
            <a:pPr algn="l"/>
            <a:r>
              <a:rPr lang="es-ES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6 </a:t>
            </a:r>
            <a:r>
              <a:rPr lang="es-E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los cuales han dado ante la iglesia testimonio de tu amor; y harás bien en encaminarlos como es digno de </a:t>
            </a:r>
            <a:r>
              <a:rPr lang="es-E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su servicio a </a:t>
            </a:r>
            <a:r>
              <a:rPr lang="es-E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Dios,  </a:t>
            </a:r>
            <a:r>
              <a:rPr lang="es-E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para </a:t>
            </a:r>
            <a:r>
              <a:rPr lang="es-E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que continúen su viaje.</a:t>
            </a:r>
          </a:p>
          <a:p>
            <a:pPr algn="l"/>
            <a:r>
              <a:rPr lang="es-ES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7 </a:t>
            </a:r>
            <a:r>
              <a:rPr lang="es-E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Porque ellos salieron por amor del nombre de El, </a:t>
            </a:r>
            <a:r>
              <a:rPr lang="es-E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sin </a:t>
            </a:r>
            <a:r>
              <a:rPr lang="es-E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aceptar nada de los gentiles.</a:t>
            </a:r>
          </a:p>
          <a:p>
            <a:pPr algn="l"/>
            <a:r>
              <a:rPr lang="es-ES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8 </a:t>
            </a:r>
            <a:r>
              <a:rPr lang="es-E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Nosotros, pues, debemos acoger a tales personas, para que cooperemos con la verdad.</a:t>
            </a:r>
          </a:p>
        </p:txBody>
      </p:sp>
    </p:spTree>
    <p:extLst>
      <p:ext uri="{BB962C8B-B14F-4D97-AF65-F5344CB8AC3E}">
        <p14:creationId xmlns:p14="http://schemas.microsoft.com/office/powerpoint/2010/main" val="380880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30991" y="0"/>
            <a:ext cx="7391400" cy="1197590"/>
          </a:xfrm>
        </p:spPr>
        <p:txBody>
          <a:bodyPr/>
          <a:lstStyle/>
          <a:p>
            <a:r>
              <a:rPr lang="es-ES_tradnl" sz="3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¿Que son Equipos de Apoyo?</a:t>
            </a:r>
            <a:endParaRPr lang="es-ES_tradnl" sz="3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6242" y="1295400"/>
            <a:ext cx="7239000" cy="4957544"/>
          </a:xfrm>
        </p:spPr>
        <p:txBody>
          <a:bodyPr/>
          <a:lstStyle/>
          <a:p>
            <a:pPr lvl="0"/>
            <a:r>
              <a:rPr lang="es-ES" sz="20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Son Grupos de personas que se encargan de las diferentes áreas en las cuales los misioneros necesitan ayuda</a:t>
            </a:r>
            <a:r>
              <a:rPr lang="es-ES" sz="20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0" lvl="0" indent="0">
              <a:buNone/>
            </a:pPr>
            <a:endParaRPr lang="en-US" sz="20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20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Son grupos de personas que entienden que a los misioneros se les debe apoyar TODO EL TIEMPO</a:t>
            </a:r>
            <a:r>
              <a:rPr lang="es-ES" sz="20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0" lvl="0" indent="0">
              <a:buNone/>
            </a:pPr>
            <a:endParaRPr lang="en-US" sz="20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20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Estos grupos cubren las áreas más importantes dentro del cuidado integral del misionero.</a:t>
            </a:r>
            <a:endParaRPr lang="en-US" sz="20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80000"/>
              </a:lnSpc>
            </a:pPr>
            <a:endParaRPr lang="en-US" sz="1800" dirty="0">
              <a:solidFill>
                <a:srgbClr val="4D4D4D"/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592" y="4981575"/>
            <a:ext cx="6912301" cy="1876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187656"/>
            <a:ext cx="7377752" cy="1295400"/>
          </a:xfrm>
        </p:spPr>
        <p:txBody>
          <a:bodyPr/>
          <a:lstStyle/>
          <a:p>
            <a:r>
              <a:rPr lang="es-ES_tradnl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¿Que son Equipos de Apoyo?</a:t>
            </a:r>
            <a:endParaRPr lang="es-ES_tradnl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5666" y="1676400"/>
            <a:ext cx="7239000" cy="3505200"/>
          </a:xfrm>
        </p:spPr>
        <p:txBody>
          <a:bodyPr/>
          <a:lstStyle/>
          <a:p>
            <a:pPr lvl="0"/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Son grupos que están con el Misionero desde los primeros pasos hasta el regreso a casa. En otras palabras antes, durante y después de su labor en el campo.</a:t>
            </a:r>
          </a:p>
          <a:p>
            <a:pPr marL="0" lvl="0" indent="0">
              <a:buNone/>
            </a:pPr>
            <a:endParaRPr lang="en-US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Estos equipos pueden estar compuestos por 5 a 10 personas</a:t>
            </a:r>
            <a:r>
              <a:rPr lang="es-ES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1800" dirty="0">
              <a:solidFill>
                <a:srgbClr val="4D4D4D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592" y="4981575"/>
            <a:ext cx="6912301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8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5968" y="-3416"/>
            <a:ext cx="7315200" cy="1295400"/>
          </a:xfrm>
        </p:spPr>
        <p:txBody>
          <a:bodyPr/>
          <a:lstStyle/>
          <a:p>
            <a:r>
              <a:rPr lang="es-E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¿Quiénes deben componer los equipos de apoyo? 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82348" y="1504664"/>
            <a:ext cx="7239000" cy="2268304"/>
          </a:xfrm>
        </p:spPr>
        <p:txBody>
          <a:bodyPr/>
          <a:lstStyle/>
          <a:p>
            <a:pPr lvl="0"/>
            <a:r>
              <a:rPr lang="es-E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es-E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or </a:t>
            </a:r>
            <a:r>
              <a:rPr lang="es-E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gente de la Iglesia, Familia y Amigos cercanos</a:t>
            </a:r>
            <a:r>
              <a:rPr lang="es-E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lvl="0"/>
            <a:endParaRPr lang="es-ES" sz="28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Deben ser Gente:</a:t>
            </a:r>
            <a:endParaRPr lang="en-US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1800" dirty="0">
              <a:solidFill>
                <a:srgbClr val="4D4D4D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 rot="21172768">
            <a:off x="2441495" y="3656334"/>
            <a:ext cx="2930610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Puntuales</a:t>
            </a:r>
            <a:endParaRPr lang="es-ES" sz="4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6" name="5 Rectángulo"/>
          <p:cNvSpPr/>
          <p:nvPr/>
        </p:nvSpPr>
        <p:spPr>
          <a:xfrm rot="508738">
            <a:off x="6146861" y="3357470"/>
            <a:ext cx="2904961" cy="830997"/>
          </a:xfrm>
          <a:prstGeom prst="rect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Diligentes</a:t>
            </a:r>
            <a:endParaRPr lang="es-ES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647488" y="5900384"/>
            <a:ext cx="4095993" cy="83099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4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Responsables</a:t>
            </a:r>
            <a:endParaRPr lang="es-ES" sz="48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 rot="21276632">
            <a:off x="5641230" y="4601275"/>
            <a:ext cx="3041217" cy="83099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48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Detallistas</a:t>
            </a:r>
            <a:endParaRPr lang="es-ES" sz="4800" b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 rot="310846">
            <a:off x="1948167" y="4867858"/>
            <a:ext cx="3425939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spc="300" dirty="0" smtClean="0">
                <a:ln w="11430" cmpd="sng">
                  <a:solidFill>
                    <a:schemeClr val="bg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Constantes</a:t>
            </a:r>
            <a:endParaRPr lang="es-ES" sz="4400" b="1" spc="300" dirty="0">
              <a:ln w="11430" cmpd="sng">
                <a:solidFill>
                  <a:schemeClr val="bg2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696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eeeee">
  <a:themeElements>
    <a:clrScheme name="">
      <a:dk1>
        <a:srgbClr val="FFFFFF"/>
      </a:dk1>
      <a:lt1>
        <a:srgbClr val="FFFFFF"/>
      </a:lt1>
      <a:dk2>
        <a:srgbClr val="FFFFFF"/>
      </a:dk2>
      <a:lt2>
        <a:srgbClr val="451E00"/>
      </a:lt2>
      <a:accent1>
        <a:srgbClr val="9A5100"/>
      </a:accent1>
      <a:accent2>
        <a:srgbClr val="DE8F00"/>
      </a:accent2>
      <a:accent3>
        <a:srgbClr val="FFFFFF"/>
      </a:accent3>
      <a:accent4>
        <a:srgbClr val="DADADA"/>
      </a:accent4>
      <a:accent5>
        <a:srgbClr val="CAB3AA"/>
      </a:accent5>
      <a:accent6>
        <a:srgbClr val="C98100"/>
      </a:accent6>
      <a:hlink>
        <a:srgbClr val="F1C149"/>
      </a:hlink>
      <a:folHlink>
        <a:srgbClr val="FFFFFF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eeeee</Template>
  <TotalTime>2659</TotalTime>
  <Words>859</Words>
  <Application>Microsoft Office PowerPoint</Application>
  <PresentationFormat>Presentación en pantalla (4:3)</PresentationFormat>
  <Paragraphs>107</Paragraphs>
  <Slides>19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eeeee</vt:lpstr>
      <vt:lpstr>NIVELES DE APOYO AL ENVIAR OBREROS</vt:lpstr>
      <vt:lpstr>Confianza:</vt:lpstr>
      <vt:lpstr>La Tarea de la Iglesia:</vt:lpstr>
      <vt:lpstr>Presentación de PowerPoint</vt:lpstr>
      <vt:lpstr>Nos Preparamos:</vt:lpstr>
      <vt:lpstr>3 Juan</vt:lpstr>
      <vt:lpstr>¿Que son Equipos de Apoyo?</vt:lpstr>
      <vt:lpstr>¿Que son Equipos de Apoyo?</vt:lpstr>
      <vt:lpstr>¿Quiénes deben componer los equipos de apoyo? </vt:lpstr>
      <vt:lpstr>Importancia de los grupos:</vt:lpstr>
      <vt:lpstr>Importancia de los grupos:</vt:lpstr>
      <vt:lpstr>Los Grupos de Apoyo son: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Recuerda cuán importante es ir de la mano de nuestro misionero antes, durante y después de su labor en el campo misionero.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NIVELES DE APOYO AL ENVIAR OBREROS</dc:title>
  <dc:creator>Michelle</dc:creator>
  <cp:lastModifiedBy>Michelle</cp:lastModifiedBy>
  <cp:revision>43</cp:revision>
  <cp:lastPrinted>2016-08-30T15:01:47Z</cp:lastPrinted>
  <dcterms:created xsi:type="dcterms:W3CDTF">2016-08-15T16:23:42Z</dcterms:created>
  <dcterms:modified xsi:type="dcterms:W3CDTF">2016-08-30T15:03:58Z</dcterms:modified>
</cp:coreProperties>
</file>